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rawings/drawing3.xml" ContentType="application/vnd.openxmlformats-officedocument.drawingml.chartshapes+xml"/>
  <Default Extension="png" ContentType="image/png"/>
  <Override PartName="/ppt/diagrams/colors12.xml" ContentType="application/vnd.openxmlformats-officedocument.drawingml.diagramColor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charts/chart12.xml" ContentType="application/vnd.openxmlformats-officedocument.drawingml.char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4" r:id="rId3"/>
    <p:sldId id="285" r:id="rId4"/>
    <p:sldId id="279" r:id="rId5"/>
    <p:sldId id="257" r:id="rId6"/>
    <p:sldId id="258" r:id="rId7"/>
    <p:sldId id="264" r:id="rId8"/>
    <p:sldId id="261" r:id="rId9"/>
    <p:sldId id="263" r:id="rId10"/>
    <p:sldId id="265" r:id="rId11"/>
    <p:sldId id="266" r:id="rId12"/>
    <p:sldId id="268" r:id="rId13"/>
    <p:sldId id="315" r:id="rId14"/>
    <p:sldId id="291" r:id="rId15"/>
    <p:sldId id="293" r:id="rId16"/>
    <p:sldId id="294" r:id="rId17"/>
    <p:sldId id="296" r:id="rId18"/>
    <p:sldId id="301" r:id="rId19"/>
    <p:sldId id="302" r:id="rId20"/>
    <p:sldId id="303" r:id="rId21"/>
    <p:sldId id="305" r:id="rId22"/>
    <p:sldId id="308" r:id="rId23"/>
    <p:sldId id="311" r:id="rId24"/>
    <p:sldId id="314" r:id="rId2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BAC"/>
    <a:srgbClr val="EB7D6B"/>
    <a:srgbClr val="7C98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67" autoAdjust="0"/>
  </p:normalViewPr>
  <p:slideViewPr>
    <p:cSldViewPr>
      <p:cViewPr varScale="1">
        <p:scale>
          <a:sx n="107" d="100"/>
          <a:sy n="107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O%20IZVJE&#352;&#262;E%20-%202009\grafovi%20od%201%20do%2027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A%20TR&#381;I&#352;TE%20OSIGURANJA%20U%20RH%202009\Tablice%20i%20grafikoni-%20gotovi%20za%202009.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A%20TR&#381;I&#352;TE%20OSIGURANJA%20U%20RH%202009\Tablice%20i%20grafikoni-%20gotovi%20za%202009.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paukovic\Local%20Settings\Temporary%20Internet%20Files\Content.Outlook\PFSA1I8Y\HZZO%20-%20premija%20AO%20-%2012%2011%2020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O%20IZVJE&#352;&#262;E%20-%202009\grafovi%20od%201%20do%202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O%20IZVJE&#352;&#262;E%20-%202009\grafovi%20od%201%20do%2027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AO%20IZVJE&#352;&#262;E%20-%202009\grafovi%20od%201%20do%202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O%20IZVJE&#352;&#262;E%20-%202009\grafovi%20od%201%20do%2027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G:\AO%20IZVJE&#352;&#262;E%20-%202009\Usporedni%20pregledi%20-%20grafovi%20od%2041%20do%2061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G:\AO%20IZVJE&#352;&#262;E%20-%202009\Usporedni%20pregledi%20-%20grafovi%20od%2041%20do%206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O%20IZVJE&#352;&#262;E%20-%202009\grafovi%20od%201%20do%202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A%20TR&#381;I&#352;TE%20OSIGURANJA%20U%20RH%202009\Tablice%20i%20grafikoni-%20gotovi%20za%202009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31"/>
  <c:chart>
    <c:autoTitleDeleted val="1"/>
    <c:plotArea>
      <c:layout>
        <c:manualLayout>
          <c:layoutTarget val="inner"/>
          <c:xMode val="edge"/>
          <c:yMode val="edge"/>
          <c:x val="0.15562945360490141"/>
          <c:y val="0.18105099345823167"/>
          <c:w val="0.81291555021283535"/>
          <c:h val="0.66864508192225014"/>
        </c:manualLayout>
      </c:layout>
      <c:barChart>
        <c:barDir val="col"/>
        <c:grouping val="clustered"/>
        <c:varyColors val="1"/>
        <c:ser>
          <c:idx val="0"/>
          <c:order val="0"/>
          <c:dLbls>
            <c:txPr>
              <a:bodyPr rot="-5400000" vert="horz"/>
              <a:lstStyle/>
              <a:p>
                <a:pPr>
                  <a:defRPr sz="1000"/>
                </a:pPr>
                <a:endParaRPr lang="sr-Latn-CS"/>
              </a:p>
            </c:txPr>
            <c:dLblPos val="inEnd"/>
            <c:showVal val="1"/>
          </c:dLbls>
          <c:cat>
            <c:strRef>
              <c:f>'graf 41, 42'!$B$4:$H$4</c:f>
              <c:strCache>
                <c:ptCount val="7"/>
                <c:pt idx="0">
                  <c:v>2003.</c:v>
                </c:pt>
                <c:pt idx="1">
                  <c:v>2004.</c:v>
                </c:pt>
                <c:pt idx="2">
                  <c:v>2005.</c:v>
                </c:pt>
                <c:pt idx="3">
                  <c:v>2006.</c:v>
                </c:pt>
                <c:pt idx="4">
                  <c:v>2007.</c:v>
                </c:pt>
                <c:pt idx="5">
                  <c:v>2008.</c:v>
                </c:pt>
                <c:pt idx="6">
                  <c:v>2009.</c:v>
                </c:pt>
              </c:strCache>
            </c:strRef>
          </c:cat>
          <c:val>
            <c:numRef>
              <c:f>'graf 41, 42'!$B$5:$H$5</c:f>
              <c:numCache>
                <c:formatCode>#,##0</c:formatCode>
                <c:ptCount val="7"/>
                <c:pt idx="0">
                  <c:v>6067042</c:v>
                </c:pt>
                <c:pt idx="1">
                  <c:v>6626867</c:v>
                </c:pt>
                <c:pt idx="2">
                  <c:v>7350074</c:v>
                </c:pt>
                <c:pt idx="3">
                  <c:v>8180156</c:v>
                </c:pt>
                <c:pt idx="4">
                  <c:v>9064932</c:v>
                </c:pt>
                <c:pt idx="5">
                  <c:v>9686102</c:v>
                </c:pt>
                <c:pt idx="6">
                  <c:v>9411336</c:v>
                </c:pt>
              </c:numCache>
            </c:numRef>
          </c:val>
        </c:ser>
        <c:dLbls>
          <c:showVal val="1"/>
        </c:dLbls>
        <c:axId val="41651200"/>
        <c:axId val="41670912"/>
      </c:barChart>
      <c:catAx>
        <c:axId val="4165120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sr-Latn-CS"/>
          </a:p>
        </c:txPr>
        <c:crossAx val="41670912"/>
        <c:crosses val="autoZero"/>
        <c:lblAlgn val="ctr"/>
        <c:lblOffset val="100"/>
        <c:tickLblSkip val="1"/>
        <c:tickMarkSkip val="1"/>
      </c:catAx>
      <c:valAx>
        <c:axId val="41670912"/>
        <c:scaling>
          <c:orientation val="minMax"/>
        </c:scaling>
        <c:axPos val="l"/>
        <c:majorGridlines/>
        <c:numFmt formatCode="#,##0" sourceLinked="1"/>
        <c:tickLblPos val="nextTo"/>
        <c:txPr>
          <a:bodyPr rot="0" vert="horz"/>
          <a:lstStyle/>
          <a:p>
            <a:pPr>
              <a:defRPr/>
            </a:pPr>
            <a:endParaRPr lang="sr-Latn-CS"/>
          </a:p>
        </c:txPr>
        <c:crossAx val="416512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800" b="1"/>
      </a:pPr>
      <a:endParaRPr lang="sr-Latn-C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18"/>
  <c:chart>
    <c:plotArea>
      <c:layout>
        <c:manualLayout>
          <c:layoutTarget val="inner"/>
          <c:xMode val="edge"/>
          <c:yMode val="edge"/>
          <c:x val="0.10247958696955782"/>
          <c:y val="8.8957355004507688E-2"/>
          <c:w val="0.86942359267721669"/>
          <c:h val="0.67484890003420051"/>
        </c:manualLayout>
      </c:layout>
      <c:lineChart>
        <c:grouping val="standard"/>
        <c:ser>
          <c:idx val="0"/>
          <c:order val="0"/>
          <c:tx>
            <c:v>ukupna ZBP po stanovniku</c:v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</c:spPr>
          </c:marker>
          <c:dLbls>
            <c:dLbl>
              <c:idx val="0"/>
              <c:layout>
                <c:manualLayout>
                  <c:x val="-3.5977987054327198E-2"/>
                  <c:y val="-6.025774024651937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7961475746443651E-2"/>
                  <c:y val="-5.664006348286064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4986274746485094E-2"/>
                  <c:y val="-4.977296694864948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8540039386777777E-2"/>
                  <c:y val="-5.1331038441314703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2259045258768856E-2"/>
                  <c:y val="-5.2886302372263418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1.1039559217347493E-2"/>
                  <c:y val="-3.7163217486025954E-2"/>
                </c:manualLayout>
              </c:layout>
              <c:showVal val="1"/>
            </c:dLbl>
            <c:dLbl>
              <c:idx val="6"/>
              <c:layout>
                <c:manualLayout>
                  <c:x val="-6.2843676355067062E-3"/>
                  <c:y val="-3.3016916880301742E-2"/>
                </c:manualLayout>
              </c:layout>
              <c:showVal val="1"/>
            </c:dLbl>
            <c:showVal val="1"/>
          </c:dLbls>
          <c:cat>
            <c:strRef>
              <c:f>'Graf 4,5,6'!$A$38:$A$44</c:f>
              <c:strCache>
                <c:ptCount val="7"/>
                <c:pt idx="0">
                  <c:v>2003.</c:v>
                </c:pt>
                <c:pt idx="1">
                  <c:v>2004.</c:v>
                </c:pt>
                <c:pt idx="2">
                  <c:v>2005.</c:v>
                </c:pt>
                <c:pt idx="3">
                  <c:v>2006.</c:v>
                </c:pt>
                <c:pt idx="4">
                  <c:v>2007.</c:v>
                </c:pt>
                <c:pt idx="5">
                  <c:v>2008.</c:v>
                </c:pt>
                <c:pt idx="6">
                  <c:v>2009.</c:v>
                </c:pt>
              </c:strCache>
            </c:strRef>
          </c:cat>
          <c:val>
            <c:numRef>
              <c:f>'Graf 4,5,6'!$C$38:$C$44</c:f>
              <c:numCache>
                <c:formatCode>#,##0</c:formatCode>
                <c:ptCount val="7"/>
                <c:pt idx="0">
                  <c:v>1365.8356596127944</c:v>
                </c:pt>
                <c:pt idx="1">
                  <c:v>1492.8738454606901</c:v>
                </c:pt>
                <c:pt idx="2">
                  <c:v>1654.6767221972084</c:v>
                </c:pt>
                <c:pt idx="3">
                  <c:v>1842.3774774774774</c:v>
                </c:pt>
                <c:pt idx="4">
                  <c:v>2043.4923354373298</c:v>
                </c:pt>
                <c:pt idx="5">
                  <c:v>2183.5216411181141</c:v>
                </c:pt>
                <c:pt idx="6">
                  <c:v>2122.0599017948139</c:v>
                </c:pt>
              </c:numCache>
            </c:numRef>
          </c:val>
        </c:ser>
        <c:ser>
          <c:idx val="1"/>
          <c:order val="1"/>
          <c:tx>
            <c:v>ZBP neživotnih osiguranja po stanovniku</c:v>
          </c:tx>
          <c:spPr>
            <a:ln>
              <a:solidFill>
                <a:srgbClr val="7C98D6"/>
              </a:solidFill>
            </a:ln>
          </c:spPr>
          <c:marker>
            <c:spPr>
              <a:solidFill>
                <a:srgbClr val="7C98D6"/>
              </a:solidFill>
            </c:spPr>
          </c:marker>
          <c:dLbls>
            <c:dLbl>
              <c:idx val="0"/>
              <c:layout>
                <c:manualLayout>
                  <c:x val="-3.7630883618352012E-2"/>
                  <c:y val="5.0956137435122513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2920165438519058E-2"/>
                  <c:y val="4.424179548784345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9944964438560576E-2"/>
                  <c:y val="3.440882345845425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3581349694702246E-2"/>
                  <c:y val="4.7122307606360873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0606148694743785E-2"/>
                  <c:y val="4.4694764590149004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2.2079118434695108E-2"/>
                  <c:y val="6.5035630600544431E-2"/>
                </c:manualLayout>
              </c:layout>
              <c:showVal val="1"/>
            </c:dLbl>
            <c:dLbl>
              <c:idx val="6"/>
              <c:layout>
                <c:manualLayout>
                  <c:x val="-6.2843676355067062E-3"/>
                  <c:y val="3.6318608568331891E-2"/>
                </c:manualLayout>
              </c:layout>
              <c:showVal val="1"/>
            </c:dLbl>
            <c:showVal val="1"/>
          </c:dLbls>
          <c:cat>
            <c:strRef>
              <c:f>'Graf 4,5,6'!$A$38:$A$44</c:f>
              <c:strCache>
                <c:ptCount val="7"/>
                <c:pt idx="0">
                  <c:v>2003.</c:v>
                </c:pt>
                <c:pt idx="1">
                  <c:v>2004.</c:v>
                </c:pt>
                <c:pt idx="2">
                  <c:v>2005.</c:v>
                </c:pt>
                <c:pt idx="3">
                  <c:v>2006.</c:v>
                </c:pt>
                <c:pt idx="4">
                  <c:v>2007.</c:v>
                </c:pt>
                <c:pt idx="5">
                  <c:v>2008.</c:v>
                </c:pt>
                <c:pt idx="6">
                  <c:v>2009.</c:v>
                </c:pt>
              </c:strCache>
            </c:strRef>
          </c:cat>
          <c:val>
            <c:numRef>
              <c:f>'Graf 4,5,6'!$E$38:$E$44</c:f>
              <c:numCache>
                <c:formatCode>#,##0</c:formatCode>
                <c:ptCount val="7"/>
                <c:pt idx="0">
                  <c:v>1061.9227825303908</c:v>
                </c:pt>
                <c:pt idx="1">
                  <c:v>1139.3210182473463</c:v>
                </c:pt>
                <c:pt idx="2">
                  <c:v>1227.893966681675</c:v>
                </c:pt>
                <c:pt idx="3">
                  <c:v>1354.7509009009009</c:v>
                </c:pt>
                <c:pt idx="4">
                  <c:v>1483.8117673579802</c:v>
                </c:pt>
                <c:pt idx="5">
                  <c:v>1609.6318247362492</c:v>
                </c:pt>
                <c:pt idx="6">
                  <c:v>1560.915680239008</c:v>
                </c:pt>
              </c:numCache>
            </c:numRef>
          </c:val>
        </c:ser>
        <c:ser>
          <c:idx val="2"/>
          <c:order val="2"/>
          <c:tx>
            <c:v>ZBP životnih osiguranja po stanovniku</c:v>
          </c:tx>
          <c:spPr>
            <a:ln>
              <a:solidFill>
                <a:srgbClr val="EB7D6B"/>
              </a:solidFill>
            </a:ln>
          </c:spPr>
          <c:marker>
            <c:spPr>
              <a:solidFill>
                <a:srgbClr val="EB7D6B"/>
              </a:solidFill>
            </c:spPr>
          </c:marker>
          <c:dLbls>
            <c:dLbl>
              <c:idx val="0"/>
              <c:layout>
                <c:manualLayout>
                  <c:x val="-3.1019297362251612E-2"/>
                  <c:y val="-4.9365556721067905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4655682618393482E-2"/>
                  <c:y val="-3.90335380101304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4986274746485149E-2"/>
                  <c:y val="-6.2210904448549646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3663970310551801E-2"/>
                  <c:y val="-5.5009995088034232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5647459002668622E-2"/>
                  <c:y val="-5.1070221002615823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1398347065052667E-2"/>
                  <c:y val="-5.1099424043284922E-2"/>
                </c:manualLayout>
              </c:layout>
              <c:showVal val="1"/>
            </c:dLbl>
            <c:dLbl>
              <c:idx val="6"/>
              <c:layout>
                <c:manualLayout>
                  <c:x val="-4.3990573448546996E-2"/>
                  <c:y val="-4.2921991944392543E-2"/>
                </c:manualLayout>
              </c:layout>
              <c:showVal val="1"/>
            </c:dLbl>
            <c:showVal val="1"/>
          </c:dLbls>
          <c:cat>
            <c:strRef>
              <c:f>'Graf 4,5,6'!$A$38:$A$44</c:f>
              <c:strCache>
                <c:ptCount val="7"/>
                <c:pt idx="0">
                  <c:v>2003.</c:v>
                </c:pt>
                <c:pt idx="1">
                  <c:v>2004.</c:v>
                </c:pt>
                <c:pt idx="2">
                  <c:v>2005.</c:v>
                </c:pt>
                <c:pt idx="3">
                  <c:v>2006.</c:v>
                </c:pt>
                <c:pt idx="4">
                  <c:v>2007.</c:v>
                </c:pt>
                <c:pt idx="5">
                  <c:v>2008.</c:v>
                </c:pt>
                <c:pt idx="6">
                  <c:v>2009.</c:v>
                </c:pt>
              </c:strCache>
            </c:strRef>
          </c:cat>
          <c:val>
            <c:numRef>
              <c:f>'Graf 4,5,6'!$G$38:$G$44</c:f>
              <c:numCache>
                <c:formatCode>#,##0</c:formatCode>
                <c:ptCount val="7"/>
                <c:pt idx="0">
                  <c:v>303.91287708239526</c:v>
                </c:pt>
                <c:pt idx="1">
                  <c:v>353.55282721333862</c:v>
                </c:pt>
                <c:pt idx="2">
                  <c:v>426.78275551553355</c:v>
                </c:pt>
                <c:pt idx="3">
                  <c:v>487.62635135135133</c:v>
                </c:pt>
                <c:pt idx="4">
                  <c:v>559.68056807935352</c:v>
                </c:pt>
                <c:pt idx="5">
                  <c:v>573.88976007664985</c:v>
                </c:pt>
                <c:pt idx="6">
                  <c:v>561.1442215558061</c:v>
                </c:pt>
              </c:numCache>
            </c:numRef>
          </c:val>
        </c:ser>
        <c:dLbls>
          <c:showVal val="1"/>
        </c:dLbls>
        <c:marker val="1"/>
        <c:axId val="107601280"/>
        <c:axId val="107918848"/>
      </c:lineChart>
      <c:catAx>
        <c:axId val="10760128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sr-Latn-CS"/>
          </a:p>
        </c:txPr>
        <c:crossAx val="107918848"/>
        <c:crosses val="autoZero"/>
        <c:lblAlgn val="ctr"/>
        <c:lblOffset val="100"/>
        <c:tickLblSkip val="1"/>
        <c:tickMarkSkip val="1"/>
      </c:catAx>
      <c:valAx>
        <c:axId val="107918848"/>
        <c:scaling>
          <c:orientation val="minMax"/>
        </c:scaling>
        <c:axPos val="l"/>
        <c:majorGridlines/>
        <c:numFmt formatCode="#,##0" sourceLinked="1"/>
        <c:tickLblPos val="nextTo"/>
        <c:txPr>
          <a:bodyPr rot="0" vert="horz"/>
          <a:lstStyle/>
          <a:p>
            <a:pPr>
              <a:defRPr/>
            </a:pPr>
            <a:endParaRPr lang="sr-Latn-CS"/>
          </a:p>
        </c:txPr>
        <c:crossAx val="107601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7202446801587817E-2"/>
          <c:y val="0.85696763194425551"/>
          <c:w val="0.95582981085193064"/>
          <c:h val="0.12936494060103459"/>
        </c:manualLayout>
      </c:layout>
      <c:txPr>
        <a:bodyPr/>
        <a:lstStyle/>
        <a:p>
          <a:pPr>
            <a:defRPr sz="800"/>
          </a:pPr>
          <a:endParaRPr lang="sr-Latn-CS"/>
        </a:p>
      </c:txPr>
    </c:legend>
    <c:plotVisOnly val="1"/>
    <c:dispBlanksAs val="gap"/>
  </c:chart>
  <c:txPr>
    <a:bodyPr/>
    <a:lstStyle/>
    <a:p>
      <a:pPr>
        <a:defRPr sz="1000" b="1"/>
      </a:pPr>
      <a:endParaRPr lang="sr-Latn-C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30"/>
  <c:chart>
    <c:plotArea>
      <c:layout>
        <c:manualLayout>
          <c:layoutTarget val="inner"/>
          <c:xMode val="edge"/>
          <c:yMode val="edge"/>
          <c:x val="0.10247958696955782"/>
          <c:y val="8.8685379462911065E-2"/>
          <c:w val="0.85052685944948203"/>
          <c:h val="0.64950573124725253"/>
        </c:manualLayout>
      </c:layout>
      <c:lineChart>
        <c:grouping val="standard"/>
        <c:ser>
          <c:idx val="0"/>
          <c:order val="0"/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</c:spPr>
          </c:marker>
          <c:dLbls>
            <c:dLblPos val="b"/>
            <c:showVal val="1"/>
          </c:dLbls>
          <c:cat>
            <c:strRef>
              <c:f>'Graf 4,5,6'!$A$73:$A$79</c:f>
              <c:strCache>
                <c:ptCount val="7"/>
                <c:pt idx="0">
                  <c:v>2003.</c:v>
                </c:pt>
                <c:pt idx="1">
                  <c:v>2004.</c:v>
                </c:pt>
                <c:pt idx="2">
                  <c:v>2005.</c:v>
                </c:pt>
                <c:pt idx="3">
                  <c:v>2006.</c:v>
                </c:pt>
                <c:pt idx="4">
                  <c:v>2007.</c:v>
                </c:pt>
                <c:pt idx="5">
                  <c:v>2008.</c:v>
                </c:pt>
                <c:pt idx="6">
                  <c:v>2009.</c:v>
                </c:pt>
              </c:strCache>
            </c:strRef>
          </c:cat>
          <c:val>
            <c:numRef>
              <c:f>'Graf 4,5,6'!$D$73:$D$79</c:f>
              <c:numCache>
                <c:formatCode>#,##0</c:formatCode>
                <c:ptCount val="7"/>
                <c:pt idx="0">
                  <c:v>1001.3272817296584</c:v>
                </c:pt>
                <c:pt idx="1">
                  <c:v>1021.8761757902853</c:v>
                </c:pt>
                <c:pt idx="2">
                  <c:v>1054.5299856527981</c:v>
                </c:pt>
                <c:pt idx="3">
                  <c:v>1024.568637274549</c:v>
                </c:pt>
                <c:pt idx="4">
                  <c:v>968.47564102564104</c:v>
                </c:pt>
                <c:pt idx="5">
                  <c:v>918.63638088012135</c:v>
                </c:pt>
                <c:pt idx="6">
                  <c:v>841.49996999821167</c:v>
                </c:pt>
              </c:numCache>
            </c:numRef>
          </c:val>
        </c:ser>
        <c:dLbls>
          <c:showVal val="1"/>
        </c:dLbls>
        <c:marker val="1"/>
        <c:axId val="109388928"/>
        <c:axId val="109390464"/>
      </c:lineChart>
      <c:catAx>
        <c:axId val="10938892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sr-Latn-CS"/>
          </a:p>
        </c:txPr>
        <c:crossAx val="109390464"/>
        <c:crosses val="autoZero"/>
        <c:lblAlgn val="ctr"/>
        <c:lblOffset val="100"/>
        <c:tickLblSkip val="1"/>
        <c:tickMarkSkip val="1"/>
      </c:catAx>
      <c:valAx>
        <c:axId val="109390464"/>
        <c:scaling>
          <c:orientation val="minMax"/>
          <c:min val="700"/>
        </c:scaling>
        <c:axPos val="l"/>
        <c:majorGridlines/>
        <c:numFmt formatCode="#,##0" sourceLinked="1"/>
        <c:tickLblPos val="nextTo"/>
        <c:txPr>
          <a:bodyPr rot="0" vert="horz"/>
          <a:lstStyle/>
          <a:p>
            <a:pPr>
              <a:defRPr/>
            </a:pPr>
            <a:endParaRPr lang="sr-Latn-CS"/>
          </a:p>
        </c:txPr>
        <c:crossAx val="109388928"/>
        <c:crosses val="autoZero"/>
        <c:crossBetween val="between"/>
        <c:majorUnit val="200"/>
      </c:valAx>
    </c:plotArea>
    <c:plotVisOnly val="1"/>
    <c:dispBlanksAs val="gap"/>
  </c:chart>
  <c:txPr>
    <a:bodyPr/>
    <a:lstStyle/>
    <a:p>
      <a:pPr>
        <a:defRPr sz="1000" b="1"/>
      </a:pPr>
      <a:endParaRPr lang="sr-Latn-C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26"/>
  <c:chart>
    <c:plotArea>
      <c:layout>
        <c:manualLayout>
          <c:layoutTarget val="inner"/>
          <c:xMode val="edge"/>
          <c:yMode val="edge"/>
          <c:x val="0.10957863079615061"/>
          <c:y val="2.2659061094148798E-2"/>
          <c:w val="0.89042136920384951"/>
          <c:h val="0.87698854752336663"/>
        </c:manualLayout>
      </c:layout>
      <c:barChart>
        <c:barDir val="col"/>
        <c:grouping val="clustered"/>
        <c:ser>
          <c:idx val="0"/>
          <c:order val="0"/>
          <c:tx>
            <c:strRef>
              <c:f>graf!$B$3</c:f>
              <c:strCache>
                <c:ptCount val="1"/>
                <c:pt idx="0">
                  <c:v>isplaćeni iznos HZZO-u bez pričuve</c:v>
                </c:pt>
              </c:strCache>
            </c:strRef>
          </c:tx>
          <c:dLbls>
            <c:dLbl>
              <c:idx val="4"/>
              <c:delete val="1"/>
            </c:dLbl>
            <c:txPr>
              <a:bodyPr rot="-5400000" vert="horz"/>
              <a:lstStyle/>
              <a:p>
                <a:pPr>
                  <a:defRPr/>
                </a:pPr>
                <a:endParaRPr lang="sr-Latn-CS"/>
              </a:p>
            </c:txPr>
            <c:dLblPos val="inEnd"/>
            <c:showVal val="1"/>
          </c:dLbls>
          <c:cat>
            <c:strRef>
              <c:f>graf!$C$2:$H$2</c:f>
              <c:strCache>
                <c:ptCount val="6"/>
                <c:pt idx="0">
                  <c:v>2005.</c:v>
                </c:pt>
                <c:pt idx="1">
                  <c:v>2006.</c:v>
                </c:pt>
                <c:pt idx="2">
                  <c:v>2007.</c:v>
                </c:pt>
                <c:pt idx="3">
                  <c:v>2008.</c:v>
                </c:pt>
                <c:pt idx="4">
                  <c:v>2009.</c:v>
                </c:pt>
                <c:pt idx="5">
                  <c:v>procjena za 2010.</c:v>
                </c:pt>
              </c:strCache>
            </c:strRef>
          </c:cat>
          <c:val>
            <c:numRef>
              <c:f>graf!$C$3:$H$3</c:f>
              <c:numCache>
                <c:formatCode>#,##0.00</c:formatCode>
                <c:ptCount val="6"/>
                <c:pt idx="0">
                  <c:v>57993645</c:v>
                </c:pt>
                <c:pt idx="1">
                  <c:v>67104244</c:v>
                </c:pt>
                <c:pt idx="2">
                  <c:v>51055063</c:v>
                </c:pt>
                <c:pt idx="3">
                  <c:v>42005118</c:v>
                </c:pt>
                <c:pt idx="4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graf!$B$6</c:f>
              <c:strCache>
                <c:ptCount val="1"/>
                <c:pt idx="0">
                  <c:v>namet na funckiju </c:v>
                </c:pt>
              </c:strCache>
            </c:strRef>
          </c:tx>
          <c:dLbls>
            <c:dLbl>
              <c:idx val="4"/>
              <c:layout>
                <c:manualLayout>
                  <c:x val="-4.1666666666666701E-3"/>
                  <c:y val="0.11977365593002413"/>
                </c:manualLayout>
              </c:layout>
              <c:dLblPos val="outEnd"/>
              <c:showVal val="1"/>
            </c:dLbl>
            <c:txPr>
              <a:bodyPr rot="-5400000" vert="horz"/>
              <a:lstStyle/>
              <a:p>
                <a:pPr>
                  <a:defRPr lang="en-GB">
                    <a:solidFill>
                      <a:srgbClr val="FF0000"/>
                    </a:solidFill>
                  </a:defRPr>
                </a:pPr>
                <a:endParaRPr lang="sr-Latn-CS"/>
              </a:p>
            </c:txPr>
            <c:dLblPos val="inEnd"/>
            <c:showVal val="1"/>
          </c:dLbls>
          <c:cat>
            <c:strRef>
              <c:f>graf!$C$2:$H$2</c:f>
              <c:strCache>
                <c:ptCount val="6"/>
                <c:pt idx="0">
                  <c:v>2005.</c:v>
                </c:pt>
                <c:pt idx="1">
                  <c:v>2006.</c:v>
                </c:pt>
                <c:pt idx="2">
                  <c:v>2007.</c:v>
                </c:pt>
                <c:pt idx="3">
                  <c:v>2008.</c:v>
                </c:pt>
                <c:pt idx="4">
                  <c:v>2009.</c:v>
                </c:pt>
                <c:pt idx="5">
                  <c:v>procjena za 2010.</c:v>
                </c:pt>
              </c:strCache>
            </c:strRef>
          </c:cat>
          <c:val>
            <c:numRef>
              <c:f>graf!$C$6:$H$6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217244913.10219628</c:v>
                </c:pt>
                <c:pt idx="5">
                  <c:v>178013037.61844626</c:v>
                </c:pt>
              </c:numCache>
            </c:numRef>
          </c:val>
        </c:ser>
        <c:axId val="112414720"/>
        <c:axId val="112714496"/>
      </c:barChart>
      <c:catAx>
        <c:axId val="1124147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sr-Latn-CS"/>
          </a:p>
        </c:txPr>
        <c:crossAx val="112714496"/>
        <c:crosses val="autoZero"/>
        <c:auto val="1"/>
        <c:lblAlgn val="ctr"/>
        <c:lblOffset val="100"/>
      </c:catAx>
      <c:valAx>
        <c:axId val="112714496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lang="en-GB"/>
            </a:pPr>
            <a:endParaRPr lang="sr-Latn-CS"/>
          </a:p>
        </c:txPr>
        <c:crossAx val="112414720"/>
        <c:crosses val="autoZero"/>
        <c:crossBetween val="between"/>
        <c:majorUnit val="50000000"/>
      </c:valAx>
    </c:plotArea>
    <c:legend>
      <c:legendPos val="b"/>
      <c:layout/>
      <c:txPr>
        <a:bodyPr/>
        <a:lstStyle/>
        <a:p>
          <a:pPr>
            <a:defRPr lang="en-GB"/>
          </a:pPr>
          <a:endParaRPr lang="sr-Latn-CS"/>
        </a:p>
      </c:txPr>
    </c:legend>
    <c:plotVisOnly val="1"/>
  </c:chart>
  <c:spPr>
    <a:gradFill flip="none" rotWithShape="1">
      <a:gsLst>
        <a:gs pos="0">
          <a:schemeClr val="tx2">
            <a:lumMod val="40000"/>
            <a:lumOff val="60000"/>
          </a:schemeClr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lin ang="4200000" scaled="0"/>
      <a:tileRect/>
    </a:gradFill>
  </c:spPr>
  <c:txPr>
    <a:bodyPr/>
    <a:lstStyle/>
    <a:p>
      <a:pPr>
        <a:defRPr sz="900" b="1"/>
      </a:pPr>
      <a:endParaRPr lang="sr-Latn-C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7"/>
  <c:chart>
    <c:autoTitleDeleted val="1"/>
    <c:plotArea>
      <c:layout>
        <c:manualLayout>
          <c:layoutTarget val="inner"/>
          <c:xMode val="edge"/>
          <c:yMode val="edge"/>
          <c:x val="0.1192055389314155"/>
          <c:y val="0.21472465001087784"/>
          <c:w val="0.85265072985663959"/>
          <c:h val="0.64110645503247865"/>
        </c:manualLayout>
      </c:layout>
      <c:lineChart>
        <c:grouping val="standard"/>
        <c:ser>
          <c:idx val="0"/>
          <c:order val="0"/>
          <c:dLbls>
            <c:dLbl>
              <c:idx val="0"/>
              <c:layout>
                <c:manualLayout>
                  <c:x val="-3.8000716346887245E-2"/>
                  <c:y val="-4.671887004425573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3847393438647834E-2"/>
                  <c:y val="5.058641433142354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6515433012354314E-2"/>
                  <c:y val="-6.2779574040318933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7593827915786059E-2"/>
                  <c:y val="5.0630324061773084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5.3374299918497833E-2"/>
                  <c:y val="-5.2503387315848617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1075442036728506E-2"/>
                  <c:y val="4.2501540785311015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4446336810558002E-2"/>
                  <c:y val="-4.7879988671918373E-2"/>
                </c:manualLayout>
              </c:layout>
              <c:dLblPos val="r"/>
              <c:showVal val="1"/>
            </c:dLbl>
            <c:showVal val="1"/>
          </c:dLbls>
          <c:cat>
            <c:strRef>
              <c:f>'grafovi 1,2 i 6'!$B$44:$J$44</c:f>
              <c:strCache>
                <c:ptCount val="9"/>
                <c:pt idx="0">
                  <c:v>2001./2000.</c:v>
                </c:pt>
                <c:pt idx="1">
                  <c:v>2002./2001.</c:v>
                </c:pt>
                <c:pt idx="2">
                  <c:v>2003./2002.</c:v>
                </c:pt>
                <c:pt idx="3">
                  <c:v>2004./2003.</c:v>
                </c:pt>
                <c:pt idx="4">
                  <c:v>2005./2004.</c:v>
                </c:pt>
                <c:pt idx="5">
                  <c:v>2006./2005.</c:v>
                </c:pt>
                <c:pt idx="6">
                  <c:v>2007./2006.</c:v>
                </c:pt>
                <c:pt idx="7">
                  <c:v>2008./2007.</c:v>
                </c:pt>
                <c:pt idx="8">
                  <c:v>2009/2008</c:v>
                </c:pt>
              </c:strCache>
            </c:strRef>
          </c:cat>
          <c:val>
            <c:numRef>
              <c:f>'grafovi 1,2 i 6'!$B$45:$J$45</c:f>
              <c:numCache>
                <c:formatCode>0.00%</c:formatCode>
                <c:ptCount val="9"/>
                <c:pt idx="0">
                  <c:v>0.125</c:v>
                </c:pt>
                <c:pt idx="1">
                  <c:v>9.4000000000000264E-2</c:v>
                </c:pt>
                <c:pt idx="2">
                  <c:v>8.8000000000000508E-2</c:v>
                </c:pt>
                <c:pt idx="3">
                  <c:v>9.2000000000000026E-2</c:v>
                </c:pt>
                <c:pt idx="4">
                  <c:v>0.10900000000000012</c:v>
                </c:pt>
                <c:pt idx="5">
                  <c:v>0.11300000000000021</c:v>
                </c:pt>
                <c:pt idx="6">
                  <c:v>0.10800000000000012</c:v>
                </c:pt>
                <c:pt idx="7">
                  <c:v>6.9000000000000422E-2</c:v>
                </c:pt>
                <c:pt idx="8">
                  <c:v>-2.8400000000000012E-2</c:v>
                </c:pt>
              </c:numCache>
            </c:numRef>
          </c:val>
        </c:ser>
        <c:dLbls>
          <c:showVal val="1"/>
        </c:dLbls>
        <c:marker val="1"/>
        <c:axId val="41815040"/>
        <c:axId val="42482304"/>
      </c:lineChart>
      <c:catAx>
        <c:axId val="41815040"/>
        <c:scaling>
          <c:orientation val="minMax"/>
        </c:scaling>
        <c:axPos val="b"/>
        <c:numFmt formatCode="General" sourceLinked="1"/>
        <c:tickLblPos val="low"/>
        <c:txPr>
          <a:bodyPr rot="-1320000" vert="horz"/>
          <a:lstStyle/>
          <a:p>
            <a:pPr>
              <a:defRPr/>
            </a:pPr>
            <a:endParaRPr lang="sr-Latn-CS"/>
          </a:p>
        </c:txPr>
        <c:crossAx val="42482304"/>
        <c:crosses val="autoZero"/>
        <c:lblAlgn val="ctr"/>
        <c:lblOffset val="100"/>
        <c:tickLblSkip val="1"/>
        <c:tickMarkSkip val="1"/>
      </c:catAx>
      <c:valAx>
        <c:axId val="42482304"/>
        <c:scaling>
          <c:orientation val="minMax"/>
        </c:scaling>
        <c:axPos val="l"/>
        <c:majorGridlines/>
        <c:numFmt formatCode="0.00%" sourceLinked="1"/>
        <c:tickLblPos val="nextTo"/>
        <c:txPr>
          <a:bodyPr rot="0" vert="horz"/>
          <a:lstStyle/>
          <a:p>
            <a:pPr>
              <a:defRPr/>
            </a:pPr>
            <a:endParaRPr lang="sr-Latn-CS"/>
          </a:p>
        </c:txPr>
        <c:crossAx val="418150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1"/>
      </a:pPr>
      <a:endParaRPr lang="sr-Latn-C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/>
      <c:barChart>
        <c:barDir val="col"/>
        <c:grouping val="clustered"/>
        <c:ser>
          <c:idx val="0"/>
          <c:order val="0"/>
          <c:tx>
            <c:v>2008.</c:v>
          </c:tx>
          <c:cat>
            <c:strRef>
              <c:f>'grafovi 1,2 i 6'!$R$79:$R$105</c:f>
              <c:strCache>
                <c:ptCount val="27"/>
                <c:pt idx="0">
                  <c:v>Agram živ.</c:v>
                </c:pt>
                <c:pt idx="1">
                  <c:v>Allianz</c:v>
                </c:pt>
                <c:pt idx="2">
                  <c:v>Basler</c:v>
                </c:pt>
                <c:pt idx="3">
                  <c:v>Basler živ.</c:v>
                </c:pt>
                <c:pt idx="4">
                  <c:v>Cardif</c:v>
                </c:pt>
                <c:pt idx="5">
                  <c:v>Cosmopolitan L.</c:v>
                </c:pt>
                <c:pt idx="6">
                  <c:v>Croatia</c:v>
                </c:pt>
                <c:pt idx="7">
                  <c:v>Croatia zdr.</c:v>
                </c:pt>
                <c:pt idx="8">
                  <c:v>Erste </c:v>
                </c:pt>
                <c:pt idx="9">
                  <c:v>Euroherc</c:v>
                </c:pt>
                <c:pt idx="10">
                  <c:v>Generali</c:v>
                </c:pt>
                <c:pt idx="11">
                  <c:v>Grawe</c:v>
                </c:pt>
                <c:pt idx="12">
                  <c:v>Helios</c:v>
                </c:pt>
                <c:pt idx="13">
                  <c:v>HOK</c:v>
                </c:pt>
                <c:pt idx="14">
                  <c:v>Jadransko</c:v>
                </c:pt>
                <c:pt idx="15">
                  <c:v>KD Life</c:v>
                </c:pt>
                <c:pt idx="16">
                  <c:v>Kvarner</c:v>
                </c:pt>
                <c:pt idx="17">
                  <c:v>Merkur</c:v>
                </c:pt>
                <c:pt idx="18">
                  <c:v>Societe G.</c:v>
                </c:pt>
                <c:pt idx="19">
                  <c:v>Sunce</c:v>
                </c:pt>
                <c:pt idx="20">
                  <c:v>Triglav</c:v>
                </c:pt>
                <c:pt idx="21">
                  <c:v>Uniqa</c:v>
                </c:pt>
                <c:pt idx="22">
                  <c:v>Velebit</c:v>
                </c:pt>
                <c:pt idx="23">
                  <c:v>Velebit živ.</c:v>
                </c:pt>
                <c:pt idx="24">
                  <c:v>Victoria</c:v>
                </c:pt>
                <c:pt idx="25">
                  <c:v>Victoria živ.</c:v>
                </c:pt>
                <c:pt idx="26">
                  <c:v>Basler Zagreb</c:v>
                </c:pt>
              </c:strCache>
            </c:strRef>
          </c:cat>
          <c:val>
            <c:numRef>
              <c:f>'grafovi 1,2 i 6'!$L$7:$L$33</c:f>
              <c:numCache>
                <c:formatCode>#,##0</c:formatCode>
                <c:ptCount val="27"/>
                <c:pt idx="0">
                  <c:v>235856335.09</c:v>
                </c:pt>
                <c:pt idx="1">
                  <c:v>1121069822.6399999</c:v>
                </c:pt>
                <c:pt idx="2">
                  <c:v>27326398.66</c:v>
                </c:pt>
                <c:pt idx="3">
                  <c:v>64702361.330000006</c:v>
                </c:pt>
                <c:pt idx="4">
                  <c:v>25204674.5</c:v>
                </c:pt>
                <c:pt idx="5">
                  <c:v>82190086.440000027</c:v>
                </c:pt>
                <c:pt idx="6">
                  <c:v>3249059758.4099994</c:v>
                </c:pt>
                <c:pt idx="7">
                  <c:v>88600149.400000006</c:v>
                </c:pt>
                <c:pt idx="8">
                  <c:v>75267424.700000003</c:v>
                </c:pt>
                <c:pt idx="9">
                  <c:v>1086568151.8099999</c:v>
                </c:pt>
                <c:pt idx="10">
                  <c:v>267256069.25999999</c:v>
                </c:pt>
                <c:pt idx="11">
                  <c:v>432857268.62</c:v>
                </c:pt>
                <c:pt idx="12">
                  <c:v>114823328.11999999</c:v>
                </c:pt>
                <c:pt idx="13">
                  <c:v>105057570.79000002</c:v>
                </c:pt>
                <c:pt idx="14">
                  <c:v>680209239.5200001</c:v>
                </c:pt>
                <c:pt idx="15">
                  <c:v>812434.58000000007</c:v>
                </c:pt>
                <c:pt idx="16">
                  <c:v>540479304.35999799</c:v>
                </c:pt>
                <c:pt idx="17">
                  <c:v>296705952.88999999</c:v>
                </c:pt>
                <c:pt idx="18">
                  <c:v>0</c:v>
                </c:pt>
                <c:pt idx="19">
                  <c:v>186357489.00999999</c:v>
                </c:pt>
                <c:pt idx="20">
                  <c:v>377860251.04000002</c:v>
                </c:pt>
                <c:pt idx="21">
                  <c:v>183566695.51999998</c:v>
                </c:pt>
                <c:pt idx="22">
                  <c:v>38468334.840000004</c:v>
                </c:pt>
                <c:pt idx="23">
                  <c:v>7948045.7700000014</c:v>
                </c:pt>
                <c:pt idx="24">
                  <c:v>0</c:v>
                </c:pt>
                <c:pt idx="25">
                  <c:v>979318.55</c:v>
                </c:pt>
                <c:pt idx="26">
                  <c:v>396875284.38</c:v>
                </c:pt>
              </c:numCache>
            </c:numRef>
          </c:val>
        </c:ser>
        <c:ser>
          <c:idx val="1"/>
          <c:order val="1"/>
          <c:tx>
            <c:v>2009.</c:v>
          </c:tx>
          <c:cat>
            <c:strRef>
              <c:f>'grafovi 1,2 i 6'!$R$79:$R$105</c:f>
              <c:strCache>
                <c:ptCount val="27"/>
                <c:pt idx="0">
                  <c:v>Agram živ.</c:v>
                </c:pt>
                <c:pt idx="1">
                  <c:v>Allianz</c:v>
                </c:pt>
                <c:pt idx="2">
                  <c:v>Basler</c:v>
                </c:pt>
                <c:pt idx="3">
                  <c:v>Basler živ.</c:v>
                </c:pt>
                <c:pt idx="4">
                  <c:v>Cardif</c:v>
                </c:pt>
                <c:pt idx="5">
                  <c:v>Cosmopolitan L.</c:v>
                </c:pt>
                <c:pt idx="6">
                  <c:v>Croatia</c:v>
                </c:pt>
                <c:pt idx="7">
                  <c:v>Croatia zdr.</c:v>
                </c:pt>
                <c:pt idx="8">
                  <c:v>Erste </c:v>
                </c:pt>
                <c:pt idx="9">
                  <c:v>Euroherc</c:v>
                </c:pt>
                <c:pt idx="10">
                  <c:v>Generali</c:v>
                </c:pt>
                <c:pt idx="11">
                  <c:v>Grawe</c:v>
                </c:pt>
                <c:pt idx="12">
                  <c:v>Helios</c:v>
                </c:pt>
                <c:pt idx="13">
                  <c:v>HOK</c:v>
                </c:pt>
                <c:pt idx="14">
                  <c:v>Jadransko</c:v>
                </c:pt>
                <c:pt idx="15">
                  <c:v>KD Life</c:v>
                </c:pt>
                <c:pt idx="16">
                  <c:v>Kvarner</c:v>
                </c:pt>
                <c:pt idx="17">
                  <c:v>Merkur</c:v>
                </c:pt>
                <c:pt idx="18">
                  <c:v>Societe G.</c:v>
                </c:pt>
                <c:pt idx="19">
                  <c:v>Sunce</c:v>
                </c:pt>
                <c:pt idx="20">
                  <c:v>Triglav</c:v>
                </c:pt>
                <c:pt idx="21">
                  <c:v>Uniqa</c:v>
                </c:pt>
                <c:pt idx="22">
                  <c:v>Velebit</c:v>
                </c:pt>
                <c:pt idx="23">
                  <c:v>Velebit živ.</c:v>
                </c:pt>
                <c:pt idx="24">
                  <c:v>Victoria</c:v>
                </c:pt>
                <c:pt idx="25">
                  <c:v>Victoria živ.</c:v>
                </c:pt>
                <c:pt idx="26">
                  <c:v>Basler Zagreb</c:v>
                </c:pt>
              </c:strCache>
            </c:strRef>
          </c:cat>
          <c:val>
            <c:numRef>
              <c:f>'grafovi 1,2 i 6'!$M$7:$M$33</c:f>
              <c:numCache>
                <c:formatCode>#,##0</c:formatCode>
                <c:ptCount val="27"/>
                <c:pt idx="0">
                  <c:v>227754628.47999999</c:v>
                </c:pt>
                <c:pt idx="1">
                  <c:v>986164083.26000023</c:v>
                </c:pt>
                <c:pt idx="2">
                  <c:v>28189629.07</c:v>
                </c:pt>
                <c:pt idx="3">
                  <c:v>49818469.740000002</c:v>
                </c:pt>
                <c:pt idx="4">
                  <c:v>35501898.400000006</c:v>
                </c:pt>
                <c:pt idx="5">
                  <c:v>87442992.100000009</c:v>
                </c:pt>
                <c:pt idx="6">
                  <c:v>3034465389.4600005</c:v>
                </c:pt>
                <c:pt idx="7">
                  <c:v>97006681.349999994</c:v>
                </c:pt>
                <c:pt idx="8">
                  <c:v>88820489.25</c:v>
                </c:pt>
                <c:pt idx="9">
                  <c:v>1043631778.3399979</c:v>
                </c:pt>
                <c:pt idx="10">
                  <c:v>272077042.69</c:v>
                </c:pt>
                <c:pt idx="11">
                  <c:v>416427604.85000002</c:v>
                </c:pt>
                <c:pt idx="12">
                  <c:v>100028207.25000003</c:v>
                </c:pt>
                <c:pt idx="13">
                  <c:v>145127507.50999999</c:v>
                </c:pt>
                <c:pt idx="14">
                  <c:v>661182617.31999898</c:v>
                </c:pt>
                <c:pt idx="15">
                  <c:v>4246368.07</c:v>
                </c:pt>
                <c:pt idx="16">
                  <c:v>540535760.63</c:v>
                </c:pt>
                <c:pt idx="17">
                  <c:v>295938004.77000004</c:v>
                </c:pt>
                <c:pt idx="18">
                  <c:v>17701317.52</c:v>
                </c:pt>
                <c:pt idx="19">
                  <c:v>180900832.98000011</c:v>
                </c:pt>
                <c:pt idx="20">
                  <c:v>400089237.42999685</c:v>
                </c:pt>
                <c:pt idx="21">
                  <c:v>234370061.55999997</c:v>
                </c:pt>
                <c:pt idx="22">
                  <c:v>51818493.030000009</c:v>
                </c:pt>
                <c:pt idx="23">
                  <c:v>9912506.6399999075</c:v>
                </c:pt>
                <c:pt idx="24">
                  <c:v>131413.97999999998</c:v>
                </c:pt>
                <c:pt idx="25">
                  <c:v>31157582.790000003</c:v>
                </c:pt>
                <c:pt idx="26">
                  <c:v>370895065.98999691</c:v>
                </c:pt>
              </c:numCache>
            </c:numRef>
          </c:val>
        </c:ser>
        <c:axId val="49779456"/>
        <c:axId val="49780992"/>
      </c:barChart>
      <c:catAx>
        <c:axId val="49779456"/>
        <c:scaling>
          <c:orientation val="minMax"/>
        </c:scaling>
        <c:axPos val="b"/>
        <c:numFmt formatCode="General" sourceLinked="1"/>
        <c:tickLblPos val="nextTo"/>
        <c:crossAx val="49780992"/>
        <c:crosses val="autoZero"/>
        <c:auto val="1"/>
        <c:lblAlgn val="ctr"/>
        <c:lblOffset val="100"/>
      </c:catAx>
      <c:valAx>
        <c:axId val="49780992"/>
        <c:scaling>
          <c:orientation val="minMax"/>
        </c:scaling>
        <c:axPos val="l"/>
        <c:majorGridlines/>
        <c:numFmt formatCode="#,##0" sourceLinked="1"/>
        <c:tickLblPos val="nextTo"/>
        <c:crossAx val="49779456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hr-HR" dirty="0"/>
                    <a:t>u tisućama kn</a:t>
                  </a:r>
                  <a:endParaRPr lang="en-GB" dirty="0"/>
                </a:p>
              </c:rich>
            </c:tx>
          </c:dispUnitsLbl>
        </c:dispUnits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000" b="1"/>
      </a:pPr>
      <a:endParaRPr lang="sr-Latn-C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26"/>
  <c:chart>
    <c:autoTitleDeleted val="1"/>
    <c:plotArea>
      <c:layout>
        <c:manualLayout>
          <c:layoutTarget val="inner"/>
          <c:xMode val="edge"/>
          <c:yMode val="edge"/>
          <c:x val="7.6491422040057294E-2"/>
          <c:y val="0.19609698539242945"/>
          <c:w val="0.85702749318645877"/>
          <c:h val="0.46018904987568432"/>
        </c:manualLayout>
      </c:layout>
      <c:doughnutChart>
        <c:varyColors val="1"/>
        <c:ser>
          <c:idx val="0"/>
          <c:order val="0"/>
          <c:tx>
            <c:strRef>
              <c:f>'grafovi 1,2 i 6'!$C$73</c:f>
              <c:strCache>
                <c:ptCount val="1"/>
                <c:pt idx="0">
                  <c:v>2008.</c:v>
                </c:pt>
              </c:strCache>
            </c:strRef>
          </c:tx>
          <c:dPt>
            <c:idx val="0"/>
            <c:spPr>
              <a:solidFill>
                <a:srgbClr val="7C98D6"/>
              </a:solidFill>
            </c:spPr>
          </c:dPt>
          <c:dPt>
            <c:idx val="1"/>
            <c:spPr>
              <a:solidFill>
                <a:srgbClr val="EB7D6B"/>
              </a:solidFill>
            </c:spPr>
          </c:dPt>
          <c:dLbls>
            <c:dLbl>
              <c:idx val="0"/>
              <c:layout>
                <c:manualLayout>
                  <c:x val="5.468493600262591E-2"/>
                  <c:y val="-3.5792478996586587E-2"/>
                </c:manualLayout>
              </c:layout>
              <c:showPercent val="1"/>
            </c:dLbl>
            <c:dLbl>
              <c:idx val="1"/>
              <c:layout>
                <c:manualLayout>
                  <c:x val="-2.8315449265849509E-2"/>
                  <c:y val="3.9531048274330002E-2"/>
                </c:manualLayout>
              </c:layout>
              <c:showPercent val="1"/>
            </c:dLbl>
            <c:numFmt formatCode="0.00%" sourceLinked="0"/>
            <c:showPercent val="1"/>
          </c:dLbls>
          <c:cat>
            <c:strRef>
              <c:f>'grafovi 1,2 i 6'!$B$74:$B$75</c:f>
              <c:strCache>
                <c:ptCount val="2"/>
                <c:pt idx="0">
                  <c:v>neživot</c:v>
                </c:pt>
                <c:pt idx="1">
                  <c:v>život</c:v>
                </c:pt>
              </c:strCache>
            </c:strRef>
          </c:cat>
          <c:val>
            <c:numRef>
              <c:f>'grafovi 1,2 i 6'!$C$74:$C$75</c:f>
              <c:numCache>
                <c:formatCode>#,##0</c:formatCode>
                <c:ptCount val="2"/>
                <c:pt idx="0">
                  <c:v>7140327</c:v>
                </c:pt>
                <c:pt idx="1">
                  <c:v>2545775</c:v>
                </c:pt>
              </c:numCache>
            </c:numRef>
          </c:val>
        </c:ser>
        <c:ser>
          <c:idx val="1"/>
          <c:order val="1"/>
          <c:tx>
            <c:strRef>
              <c:f>'grafovi 1,2 i 6'!$D$73</c:f>
              <c:strCache>
                <c:ptCount val="1"/>
                <c:pt idx="0">
                  <c:v>2009.</c:v>
                </c:pt>
              </c:strCache>
            </c:strRef>
          </c:tx>
          <c:spPr>
            <a:solidFill>
              <a:srgbClr val="EB7D6B"/>
            </a:solidFill>
          </c:spPr>
          <c:dPt>
            <c:idx val="0"/>
            <c:spPr>
              <a:solidFill>
                <a:srgbClr val="7C98D6"/>
              </a:solidFill>
            </c:spPr>
          </c:dPt>
          <c:dLbls>
            <c:numFmt formatCode="0.00%" sourceLinked="0"/>
            <c:showPercent val="1"/>
          </c:dLbls>
          <c:cat>
            <c:strRef>
              <c:f>'grafovi 1,2 i 6'!$B$74:$B$75</c:f>
              <c:strCache>
                <c:ptCount val="2"/>
                <c:pt idx="0">
                  <c:v>neživot</c:v>
                </c:pt>
                <c:pt idx="1">
                  <c:v>život</c:v>
                </c:pt>
              </c:strCache>
            </c:strRef>
          </c:cat>
          <c:val>
            <c:numRef>
              <c:f>'grafovi 1,2 i 6'!$D$74:$D$75</c:f>
              <c:numCache>
                <c:formatCode>#,##0</c:formatCode>
                <c:ptCount val="2"/>
                <c:pt idx="0">
                  <c:v>6922661</c:v>
                </c:pt>
                <c:pt idx="1">
                  <c:v>2488675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7.4235193021395793E-2"/>
          <c:y val="0.72018926596336752"/>
          <c:w val="0.57383770649234922"/>
          <c:h val="0.22405610117908473"/>
        </c:manualLayout>
      </c:layout>
    </c:legend>
    <c:plotVisOnly val="1"/>
    <c:dispBlanksAs val="zero"/>
  </c:chart>
  <c:txPr>
    <a:bodyPr/>
    <a:lstStyle/>
    <a:p>
      <a:pPr>
        <a:defRPr sz="1000" b="1"/>
      </a:pPr>
      <a:endParaRPr lang="sr-Latn-C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26"/>
  <c:chart>
    <c:plotArea>
      <c:layout>
        <c:manualLayout>
          <c:layoutTarget val="inner"/>
          <c:xMode val="edge"/>
          <c:yMode val="edge"/>
          <c:x val="0.10252312673664295"/>
          <c:y val="3.6657096960285851E-2"/>
          <c:w val="0.85601590849657905"/>
          <c:h val="0.71745916366329765"/>
        </c:manualLayout>
      </c:layout>
      <c:barChart>
        <c:barDir val="col"/>
        <c:grouping val="percentStacked"/>
        <c:ser>
          <c:idx val="0"/>
          <c:order val="0"/>
          <c:tx>
            <c:v>NEŽIVOT</c:v>
          </c:tx>
          <c:spPr>
            <a:solidFill>
              <a:srgbClr val="365BAC"/>
            </a:solidFill>
            <a:ln>
              <a:solidFill>
                <a:schemeClr val="accent1"/>
              </a:solidFill>
            </a:ln>
          </c:spPr>
          <c:cat>
            <c:strRef>
              <c:f>'graf 3'!$M$39:$M$65</c:f>
              <c:strCache>
                <c:ptCount val="27"/>
                <c:pt idx="0">
                  <c:v>Agram živ.</c:v>
                </c:pt>
                <c:pt idx="1">
                  <c:v>Allianz</c:v>
                </c:pt>
                <c:pt idx="2">
                  <c:v>Basler</c:v>
                </c:pt>
                <c:pt idx="3">
                  <c:v>Basler živ.</c:v>
                </c:pt>
                <c:pt idx="4">
                  <c:v>Cardif</c:v>
                </c:pt>
                <c:pt idx="5">
                  <c:v>Cosmopolitan L.</c:v>
                </c:pt>
                <c:pt idx="6">
                  <c:v>Croatia</c:v>
                </c:pt>
                <c:pt idx="7">
                  <c:v>Croatia zdr.</c:v>
                </c:pt>
                <c:pt idx="8">
                  <c:v>Erste </c:v>
                </c:pt>
                <c:pt idx="9">
                  <c:v>Euroherc</c:v>
                </c:pt>
                <c:pt idx="10">
                  <c:v>Generali</c:v>
                </c:pt>
                <c:pt idx="11">
                  <c:v>Grawe</c:v>
                </c:pt>
                <c:pt idx="12">
                  <c:v>Helios</c:v>
                </c:pt>
                <c:pt idx="13">
                  <c:v>HOK</c:v>
                </c:pt>
                <c:pt idx="14">
                  <c:v>Jadransko</c:v>
                </c:pt>
                <c:pt idx="15">
                  <c:v>KD Life</c:v>
                </c:pt>
                <c:pt idx="16">
                  <c:v>Kvarner</c:v>
                </c:pt>
                <c:pt idx="17">
                  <c:v>Merkur</c:v>
                </c:pt>
                <c:pt idx="18">
                  <c:v>Societe G.</c:v>
                </c:pt>
                <c:pt idx="19">
                  <c:v>Sunce</c:v>
                </c:pt>
                <c:pt idx="20">
                  <c:v>Triglav</c:v>
                </c:pt>
                <c:pt idx="21">
                  <c:v>Uniqa</c:v>
                </c:pt>
                <c:pt idx="22">
                  <c:v>Velebit</c:v>
                </c:pt>
                <c:pt idx="23">
                  <c:v>Velebit živ.</c:v>
                </c:pt>
                <c:pt idx="24">
                  <c:v>Victoria</c:v>
                </c:pt>
                <c:pt idx="25">
                  <c:v>Victoria živ.</c:v>
                </c:pt>
                <c:pt idx="26">
                  <c:v>Basler Zagreb</c:v>
                </c:pt>
              </c:strCache>
            </c:strRef>
          </c:cat>
          <c:val>
            <c:numRef>
              <c:f>'graf 3'!$C$9:$C$35</c:f>
              <c:numCache>
                <c:formatCode>#,##0</c:formatCode>
                <c:ptCount val="27"/>
                <c:pt idx="0">
                  <c:v>0</c:v>
                </c:pt>
                <c:pt idx="1">
                  <c:v>649632139.1000005</c:v>
                </c:pt>
                <c:pt idx="2">
                  <c:v>28189629.07</c:v>
                </c:pt>
                <c:pt idx="3">
                  <c:v>0</c:v>
                </c:pt>
                <c:pt idx="4">
                  <c:v>35501898.400000006</c:v>
                </c:pt>
                <c:pt idx="5">
                  <c:v>0</c:v>
                </c:pt>
                <c:pt idx="6">
                  <c:v>2678055172.6400003</c:v>
                </c:pt>
                <c:pt idx="7">
                  <c:v>97006681.349999994</c:v>
                </c:pt>
                <c:pt idx="8">
                  <c:v>0</c:v>
                </c:pt>
                <c:pt idx="9">
                  <c:v>1043631778.3399979</c:v>
                </c:pt>
                <c:pt idx="10">
                  <c:v>165652229.64000002</c:v>
                </c:pt>
                <c:pt idx="11">
                  <c:v>157418775.67999998</c:v>
                </c:pt>
                <c:pt idx="12">
                  <c:v>47222976.930000015</c:v>
                </c:pt>
                <c:pt idx="13">
                  <c:v>145127507.50999999</c:v>
                </c:pt>
                <c:pt idx="14">
                  <c:v>661182617.31999898</c:v>
                </c:pt>
                <c:pt idx="15">
                  <c:v>0</c:v>
                </c:pt>
                <c:pt idx="16">
                  <c:v>326506633.69999999</c:v>
                </c:pt>
                <c:pt idx="17">
                  <c:v>31740001.700000003</c:v>
                </c:pt>
                <c:pt idx="18">
                  <c:v>0</c:v>
                </c:pt>
                <c:pt idx="19">
                  <c:v>180900832.98000011</c:v>
                </c:pt>
                <c:pt idx="20">
                  <c:v>318680653.11000001</c:v>
                </c:pt>
                <c:pt idx="21">
                  <c:v>112577747.48999998</c:v>
                </c:pt>
                <c:pt idx="22">
                  <c:v>51818493.030000009</c:v>
                </c:pt>
                <c:pt idx="23">
                  <c:v>0</c:v>
                </c:pt>
                <c:pt idx="24">
                  <c:v>131413.97999999998</c:v>
                </c:pt>
                <c:pt idx="25">
                  <c:v>0</c:v>
                </c:pt>
                <c:pt idx="26">
                  <c:v>191683859.8900001</c:v>
                </c:pt>
              </c:numCache>
            </c:numRef>
          </c:val>
        </c:ser>
        <c:ser>
          <c:idx val="1"/>
          <c:order val="1"/>
          <c:tx>
            <c:v>ŽIVOT</c:v>
          </c:tx>
          <c:spPr>
            <a:solidFill>
              <a:srgbClr val="FF0000"/>
            </a:solidFill>
          </c:spPr>
          <c:cat>
            <c:strRef>
              <c:f>'graf 3'!$M$39:$M$65</c:f>
              <c:strCache>
                <c:ptCount val="27"/>
                <c:pt idx="0">
                  <c:v>Agram živ.</c:v>
                </c:pt>
                <c:pt idx="1">
                  <c:v>Allianz</c:v>
                </c:pt>
                <c:pt idx="2">
                  <c:v>Basler</c:v>
                </c:pt>
                <c:pt idx="3">
                  <c:v>Basler živ.</c:v>
                </c:pt>
                <c:pt idx="4">
                  <c:v>Cardif</c:v>
                </c:pt>
                <c:pt idx="5">
                  <c:v>Cosmopolitan L.</c:v>
                </c:pt>
                <c:pt idx="6">
                  <c:v>Croatia</c:v>
                </c:pt>
                <c:pt idx="7">
                  <c:v>Croatia zdr.</c:v>
                </c:pt>
                <c:pt idx="8">
                  <c:v>Erste </c:v>
                </c:pt>
                <c:pt idx="9">
                  <c:v>Euroherc</c:v>
                </c:pt>
                <c:pt idx="10">
                  <c:v>Generali</c:v>
                </c:pt>
                <c:pt idx="11">
                  <c:v>Grawe</c:v>
                </c:pt>
                <c:pt idx="12">
                  <c:v>Helios</c:v>
                </c:pt>
                <c:pt idx="13">
                  <c:v>HOK</c:v>
                </c:pt>
                <c:pt idx="14">
                  <c:v>Jadransko</c:v>
                </c:pt>
                <c:pt idx="15">
                  <c:v>KD Life</c:v>
                </c:pt>
                <c:pt idx="16">
                  <c:v>Kvarner</c:v>
                </c:pt>
                <c:pt idx="17">
                  <c:v>Merkur</c:v>
                </c:pt>
                <c:pt idx="18">
                  <c:v>Societe G.</c:v>
                </c:pt>
                <c:pt idx="19">
                  <c:v>Sunce</c:v>
                </c:pt>
                <c:pt idx="20">
                  <c:v>Triglav</c:v>
                </c:pt>
                <c:pt idx="21">
                  <c:v>Uniqa</c:v>
                </c:pt>
                <c:pt idx="22">
                  <c:v>Velebit</c:v>
                </c:pt>
                <c:pt idx="23">
                  <c:v>Velebit živ.</c:v>
                </c:pt>
                <c:pt idx="24">
                  <c:v>Victoria</c:v>
                </c:pt>
                <c:pt idx="25">
                  <c:v>Victoria živ.</c:v>
                </c:pt>
                <c:pt idx="26">
                  <c:v>Basler Zagreb</c:v>
                </c:pt>
              </c:strCache>
            </c:strRef>
          </c:cat>
          <c:val>
            <c:numRef>
              <c:f>'graf 3'!$H$9:$H$35</c:f>
              <c:numCache>
                <c:formatCode>#,##0</c:formatCode>
                <c:ptCount val="27"/>
                <c:pt idx="0">
                  <c:v>227754628.47999999</c:v>
                </c:pt>
                <c:pt idx="1">
                  <c:v>336531944.16000021</c:v>
                </c:pt>
                <c:pt idx="2">
                  <c:v>0</c:v>
                </c:pt>
                <c:pt idx="3">
                  <c:v>49818469.740000002</c:v>
                </c:pt>
                <c:pt idx="4">
                  <c:v>0</c:v>
                </c:pt>
                <c:pt idx="5">
                  <c:v>87442992.100000009</c:v>
                </c:pt>
                <c:pt idx="6">
                  <c:v>356410216.81999999</c:v>
                </c:pt>
                <c:pt idx="7">
                  <c:v>0</c:v>
                </c:pt>
                <c:pt idx="8">
                  <c:v>88820489.25</c:v>
                </c:pt>
                <c:pt idx="9">
                  <c:v>0</c:v>
                </c:pt>
                <c:pt idx="10">
                  <c:v>106424813.04999998</c:v>
                </c:pt>
                <c:pt idx="11">
                  <c:v>259008829.17000002</c:v>
                </c:pt>
                <c:pt idx="12">
                  <c:v>52805230.320000008</c:v>
                </c:pt>
                <c:pt idx="13">
                  <c:v>0</c:v>
                </c:pt>
                <c:pt idx="14">
                  <c:v>0</c:v>
                </c:pt>
                <c:pt idx="15">
                  <c:v>4246368.07</c:v>
                </c:pt>
                <c:pt idx="16">
                  <c:v>214029126.93000001</c:v>
                </c:pt>
                <c:pt idx="17">
                  <c:v>264198003.07000002</c:v>
                </c:pt>
                <c:pt idx="18">
                  <c:v>17701317.52</c:v>
                </c:pt>
                <c:pt idx="19">
                  <c:v>0</c:v>
                </c:pt>
                <c:pt idx="20">
                  <c:v>81408584.319999993</c:v>
                </c:pt>
                <c:pt idx="21">
                  <c:v>121792314.06999999</c:v>
                </c:pt>
                <c:pt idx="22">
                  <c:v>0</c:v>
                </c:pt>
                <c:pt idx="23">
                  <c:v>9912506.6399999075</c:v>
                </c:pt>
                <c:pt idx="24">
                  <c:v>0</c:v>
                </c:pt>
                <c:pt idx="25">
                  <c:v>31157582.790000003</c:v>
                </c:pt>
                <c:pt idx="26">
                  <c:v>179211206.09999999</c:v>
                </c:pt>
              </c:numCache>
            </c:numRef>
          </c:val>
        </c:ser>
        <c:overlap val="100"/>
        <c:axId val="82419072"/>
        <c:axId val="82670720"/>
      </c:barChart>
      <c:catAx>
        <c:axId val="82419072"/>
        <c:scaling>
          <c:orientation val="minMax"/>
        </c:scaling>
        <c:axPos val="b"/>
        <c:numFmt formatCode="General" sourceLinked="1"/>
        <c:tickLblPos val="nextTo"/>
        <c:crossAx val="82670720"/>
        <c:crosses val="autoZero"/>
        <c:auto val="1"/>
        <c:lblAlgn val="ctr"/>
        <c:lblOffset val="100"/>
      </c:catAx>
      <c:valAx>
        <c:axId val="82670720"/>
        <c:scaling>
          <c:orientation val="minMax"/>
        </c:scaling>
        <c:axPos val="l"/>
        <c:majorGridlines/>
        <c:numFmt formatCode="0%" sourceLinked="1"/>
        <c:tickLblPos val="nextTo"/>
        <c:crossAx val="8241907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30411101942451835"/>
          <c:y val="0.91255475647209461"/>
          <c:w val="0.68180641274306064"/>
          <c:h val="7.3067517738690094E-2"/>
        </c:manualLayout>
      </c:layout>
    </c:legend>
    <c:plotVisOnly val="1"/>
    <c:dispBlanksAs val="gap"/>
  </c:chart>
  <c:spPr>
    <a:noFill/>
  </c:spPr>
  <c:txPr>
    <a:bodyPr/>
    <a:lstStyle/>
    <a:p>
      <a:pPr>
        <a:defRPr sz="1000" b="1">
          <a:latin typeface="+mj-lt"/>
        </a:defRPr>
      </a:pPr>
      <a:endParaRPr lang="sr-Latn-C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31"/>
  <c:chart>
    <c:autoTitleDeleted val="1"/>
    <c:plotArea>
      <c:layout>
        <c:manualLayout>
          <c:layoutTarget val="inner"/>
          <c:xMode val="edge"/>
          <c:yMode val="edge"/>
          <c:x val="0.15562945360490141"/>
          <c:y val="0.30981699501570109"/>
          <c:w val="0.81291555021283535"/>
          <c:h val="0.5398791200273495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chemeClr val="accent4">
                <a:lumMod val="75000"/>
              </a:schemeClr>
            </a:solidFill>
          </c:spPr>
          <c:dLbls>
            <c:txPr>
              <a:bodyPr rot="-5400000" vert="horz"/>
              <a:lstStyle/>
              <a:p>
                <a:pPr>
                  <a:defRPr sz="1000"/>
                </a:pPr>
                <a:endParaRPr lang="sr-Latn-CS"/>
              </a:p>
            </c:txPr>
            <c:dLblPos val="inEnd"/>
            <c:showVal val="1"/>
          </c:dLbls>
          <c:cat>
            <c:strRef>
              <c:f>'graf 41, 42'!$B$4:$H$4</c:f>
              <c:strCache>
                <c:ptCount val="7"/>
                <c:pt idx="0">
                  <c:v>2003.</c:v>
                </c:pt>
                <c:pt idx="1">
                  <c:v>2004.</c:v>
                </c:pt>
                <c:pt idx="2">
                  <c:v>2005.</c:v>
                </c:pt>
                <c:pt idx="3">
                  <c:v>2006.</c:v>
                </c:pt>
                <c:pt idx="4">
                  <c:v>2007.</c:v>
                </c:pt>
                <c:pt idx="5">
                  <c:v>2008.</c:v>
                </c:pt>
                <c:pt idx="6">
                  <c:v>2009.</c:v>
                </c:pt>
              </c:strCache>
            </c:strRef>
          </c:cat>
          <c:val>
            <c:numRef>
              <c:f>'graf 41, 42'!$B$30:$H$30</c:f>
              <c:numCache>
                <c:formatCode>#,##0</c:formatCode>
                <c:ptCount val="7"/>
                <c:pt idx="0">
                  <c:v>4717061</c:v>
                </c:pt>
                <c:pt idx="1">
                  <c:v>5057446</c:v>
                </c:pt>
                <c:pt idx="2">
                  <c:v>5454305</c:v>
                </c:pt>
                <c:pt idx="3">
                  <c:v>6015094</c:v>
                </c:pt>
                <c:pt idx="4">
                  <c:v>6582189</c:v>
                </c:pt>
                <c:pt idx="5">
                  <c:v>7140326.774530001</c:v>
                </c:pt>
                <c:pt idx="6">
                  <c:v>6922661.0418599993</c:v>
                </c:pt>
              </c:numCache>
            </c:numRef>
          </c:val>
        </c:ser>
        <c:dLbls>
          <c:showVal val="1"/>
        </c:dLbls>
        <c:axId val="84698624"/>
        <c:axId val="84702336"/>
      </c:barChart>
      <c:catAx>
        <c:axId val="8469862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sr-Latn-CS"/>
          </a:p>
        </c:txPr>
        <c:crossAx val="84702336"/>
        <c:crosses val="autoZero"/>
        <c:lblAlgn val="ctr"/>
        <c:lblOffset val="100"/>
        <c:tickLblSkip val="1"/>
        <c:tickMarkSkip val="1"/>
      </c:catAx>
      <c:valAx>
        <c:axId val="84702336"/>
        <c:scaling>
          <c:orientation val="minMax"/>
        </c:scaling>
        <c:axPos val="l"/>
        <c:majorGridlines/>
        <c:numFmt formatCode="#,##0" sourceLinked="1"/>
        <c:tickLblPos val="nextTo"/>
        <c:txPr>
          <a:bodyPr rot="0" vert="horz"/>
          <a:lstStyle/>
          <a:p>
            <a:pPr>
              <a:defRPr/>
            </a:pPr>
            <a:endParaRPr lang="sr-Latn-CS"/>
          </a:p>
        </c:txPr>
        <c:crossAx val="846986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800" b="1"/>
      </a:pPr>
      <a:endParaRPr lang="sr-Latn-C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28"/>
  <c:chart>
    <c:autoTitleDeleted val="1"/>
    <c:plotArea>
      <c:layout>
        <c:manualLayout>
          <c:layoutTarget val="inner"/>
          <c:xMode val="edge"/>
          <c:yMode val="edge"/>
          <c:x val="0.15562945360490141"/>
          <c:y val="0.30981699501570142"/>
          <c:w val="0.81291555021283535"/>
          <c:h val="0.5398791200273495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rgbClr val="FF0000"/>
            </a:solidFill>
          </c:spPr>
          <c:dLbls>
            <c:txPr>
              <a:bodyPr rot="-5400000" vert="horz"/>
              <a:lstStyle/>
              <a:p>
                <a:pPr>
                  <a:defRPr sz="1000"/>
                </a:pPr>
                <a:endParaRPr lang="sr-Latn-CS"/>
              </a:p>
            </c:txPr>
            <c:dLblPos val="inEnd"/>
            <c:showVal val="1"/>
          </c:dLbls>
          <c:cat>
            <c:strRef>
              <c:f>'graf 41, 42'!$B$4:$H$4</c:f>
              <c:strCache>
                <c:ptCount val="7"/>
                <c:pt idx="0">
                  <c:v>2003.</c:v>
                </c:pt>
                <c:pt idx="1">
                  <c:v>2004.</c:v>
                </c:pt>
                <c:pt idx="2">
                  <c:v>2005.</c:v>
                </c:pt>
                <c:pt idx="3">
                  <c:v>2006.</c:v>
                </c:pt>
                <c:pt idx="4">
                  <c:v>2007.</c:v>
                </c:pt>
                <c:pt idx="5">
                  <c:v>2008.</c:v>
                </c:pt>
                <c:pt idx="6">
                  <c:v>2009.</c:v>
                </c:pt>
              </c:strCache>
            </c:strRef>
          </c:cat>
          <c:val>
            <c:numRef>
              <c:f>'graf 41, 42'!$B$31:$H$31</c:f>
              <c:numCache>
                <c:formatCode>#,##0</c:formatCode>
                <c:ptCount val="7"/>
                <c:pt idx="0">
                  <c:v>1349981</c:v>
                </c:pt>
                <c:pt idx="1">
                  <c:v>1569421</c:v>
                </c:pt>
                <c:pt idx="2">
                  <c:v>1895769</c:v>
                </c:pt>
                <c:pt idx="3">
                  <c:v>2165061</c:v>
                </c:pt>
                <c:pt idx="4">
                  <c:v>2482743</c:v>
                </c:pt>
                <c:pt idx="5">
                  <c:v>2545774.9756999947</c:v>
                </c:pt>
                <c:pt idx="6">
                  <c:v>2488674.6225999999</c:v>
                </c:pt>
              </c:numCache>
            </c:numRef>
          </c:val>
        </c:ser>
        <c:dLbls>
          <c:showVal val="1"/>
        </c:dLbls>
        <c:axId val="84825984"/>
        <c:axId val="84827520"/>
      </c:barChart>
      <c:catAx>
        <c:axId val="8482598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sr-Latn-CS"/>
          </a:p>
        </c:txPr>
        <c:crossAx val="84827520"/>
        <c:crosses val="autoZero"/>
        <c:lblAlgn val="ctr"/>
        <c:lblOffset val="100"/>
        <c:tickLblSkip val="1"/>
        <c:tickMarkSkip val="1"/>
      </c:catAx>
      <c:valAx>
        <c:axId val="84827520"/>
        <c:scaling>
          <c:orientation val="minMax"/>
        </c:scaling>
        <c:axPos val="l"/>
        <c:majorGridlines/>
        <c:numFmt formatCode="#,##0" sourceLinked="1"/>
        <c:tickLblPos val="nextTo"/>
        <c:txPr>
          <a:bodyPr rot="0" vert="horz"/>
          <a:lstStyle/>
          <a:p>
            <a:pPr>
              <a:defRPr/>
            </a:pPr>
            <a:endParaRPr lang="sr-Latn-CS"/>
          </a:p>
        </c:txPr>
        <c:crossAx val="848259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800" b="1"/>
      </a:pPr>
      <a:endParaRPr lang="sr-Latn-CS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34"/>
  <c:chart>
    <c:autoTitleDeleted val="1"/>
    <c:plotArea>
      <c:layout>
        <c:manualLayout>
          <c:layoutTarget val="inner"/>
          <c:xMode val="edge"/>
          <c:yMode val="edge"/>
          <c:x val="0.11920553893141521"/>
          <c:y val="0.20833439297685241"/>
          <c:w val="0.85265072985663959"/>
          <c:h val="0.56547906665145664"/>
        </c:manualLayout>
      </c:layout>
      <c:lineChart>
        <c:grouping val="standard"/>
        <c:ser>
          <c:idx val="0"/>
          <c:order val="0"/>
          <c:tx>
            <c:strRef>
              <c:f>'grafovi 1,2 i 6'!$A$46</c:f>
              <c:strCache>
                <c:ptCount val="1"/>
                <c:pt idx="0">
                  <c:v>život</c:v>
                </c:pt>
              </c:strCache>
            </c:strRef>
          </c:tx>
          <c:spPr>
            <a:ln>
              <a:solidFill>
                <a:srgbClr val="EB7D6B"/>
              </a:solidFill>
            </a:ln>
          </c:spPr>
          <c:marker>
            <c:spPr>
              <a:solidFill>
                <a:srgbClr val="EB7D6B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5.1245776228155265E-2"/>
                  <c:y val="-5.6957112512512446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5569231012855413E-2"/>
                  <c:y val="-6.261177145862291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4859800527195827E-2"/>
                  <c:y val="-5.5171319532274846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7461417737688534E-2"/>
                  <c:y val="-4.9417245313954763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5.6685564888814495E-2"/>
                  <c:y val="-5.9834005812909513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9353604462522016E-2"/>
                  <c:y val="-5.3286501856006509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3.6035764206667556E-2"/>
                  <c:y val="-5.5766721137224015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8.9408528198075543E-2"/>
                  <c:y val="1.4880952380952293E-2"/>
                </c:manualLayout>
              </c:layout>
              <c:showVal val="1"/>
            </c:dLbl>
            <c:dLbl>
              <c:idx val="8"/>
              <c:layout>
                <c:manualLayout>
                  <c:x val="-0.10316368638239352"/>
                  <c:y val="1.9841269841270038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>
                    <a:solidFill>
                      <a:srgbClr val="FF0000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'grafovi 1,2 i 6'!$B$44:$J$44</c:f>
              <c:strCache>
                <c:ptCount val="9"/>
                <c:pt idx="0">
                  <c:v>2001./2000.</c:v>
                </c:pt>
                <c:pt idx="1">
                  <c:v>2002./2001.</c:v>
                </c:pt>
                <c:pt idx="2">
                  <c:v>2003./2002.</c:v>
                </c:pt>
                <c:pt idx="3">
                  <c:v>2004./2003.</c:v>
                </c:pt>
                <c:pt idx="4">
                  <c:v>2005./2004.</c:v>
                </c:pt>
                <c:pt idx="5">
                  <c:v>2006./2005.</c:v>
                </c:pt>
                <c:pt idx="6">
                  <c:v>2007./2006.</c:v>
                </c:pt>
                <c:pt idx="7">
                  <c:v>2008./2007.</c:v>
                </c:pt>
                <c:pt idx="8">
                  <c:v>2009/2008</c:v>
                </c:pt>
              </c:strCache>
            </c:strRef>
          </c:cat>
          <c:val>
            <c:numRef>
              <c:f>'grafovi 1,2 i 6'!$B$46:$J$46</c:f>
              <c:numCache>
                <c:formatCode>0.00%</c:formatCode>
                <c:ptCount val="9"/>
                <c:pt idx="0">
                  <c:v>0.21900000000000044</c:v>
                </c:pt>
                <c:pt idx="1">
                  <c:v>0.24600000000000041</c:v>
                </c:pt>
                <c:pt idx="2">
                  <c:v>0.17100000000000001</c:v>
                </c:pt>
                <c:pt idx="3">
                  <c:v>0.16300000000000001</c:v>
                </c:pt>
                <c:pt idx="4">
                  <c:v>0.20800000000000021</c:v>
                </c:pt>
                <c:pt idx="5">
                  <c:v>0.14200000000000004</c:v>
                </c:pt>
                <c:pt idx="6">
                  <c:v>0.14700000000000021</c:v>
                </c:pt>
                <c:pt idx="7">
                  <c:v>2.5000000000000001E-2</c:v>
                </c:pt>
                <c:pt idx="8">
                  <c:v>-2.2400000000000052E-2</c:v>
                </c:pt>
              </c:numCache>
            </c:numRef>
          </c:val>
        </c:ser>
        <c:ser>
          <c:idx val="1"/>
          <c:order val="1"/>
          <c:tx>
            <c:strRef>
              <c:f>'grafovi 1,2 i 6'!$A$47</c:f>
              <c:strCache>
                <c:ptCount val="1"/>
                <c:pt idx="0">
                  <c:v>neživot</c:v>
                </c:pt>
              </c:strCache>
            </c:strRef>
          </c:tx>
          <c:spPr>
            <a:ln>
              <a:solidFill>
                <a:srgbClr val="7C98D6"/>
              </a:solidFill>
            </a:ln>
          </c:spPr>
          <c:marker>
            <c:spPr>
              <a:solidFill>
                <a:srgbClr val="7C98D6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5.290140871331396E-2"/>
                  <c:y val="4.7408399727075973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7224863498013636E-2"/>
                  <c:y val="4.403541713528993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4859800527195792E-2"/>
                  <c:y val="4.4531794044206686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9117050222847528E-2"/>
                  <c:y val="4.6912701011864483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3440505007546544E-2"/>
                  <c:y val="5.2269813593478147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1075442036728506E-2"/>
                  <c:y val="4.8797334029259301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4.1692483714157222E-2"/>
                  <c:y val="4.6714076384747991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0"/>
                  <c:y val="-7.440476190476257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'grafovi 1,2 i 6'!$B$44:$J$44</c:f>
              <c:strCache>
                <c:ptCount val="9"/>
                <c:pt idx="0">
                  <c:v>2001./2000.</c:v>
                </c:pt>
                <c:pt idx="1">
                  <c:v>2002./2001.</c:v>
                </c:pt>
                <c:pt idx="2">
                  <c:v>2003./2002.</c:v>
                </c:pt>
                <c:pt idx="3">
                  <c:v>2004./2003.</c:v>
                </c:pt>
                <c:pt idx="4">
                  <c:v>2005./2004.</c:v>
                </c:pt>
                <c:pt idx="5">
                  <c:v>2006./2005.</c:v>
                </c:pt>
                <c:pt idx="6">
                  <c:v>2007./2006.</c:v>
                </c:pt>
                <c:pt idx="7">
                  <c:v>2008./2007.</c:v>
                </c:pt>
                <c:pt idx="8">
                  <c:v>2009/2008</c:v>
                </c:pt>
              </c:strCache>
            </c:strRef>
          </c:cat>
          <c:val>
            <c:numRef>
              <c:f>'grafovi 1,2 i 6'!$B$47:$J$47</c:f>
              <c:numCache>
                <c:formatCode>0.00%</c:formatCode>
                <c:ptCount val="9"/>
                <c:pt idx="0">
                  <c:v>0.10700000000000012</c:v>
                </c:pt>
                <c:pt idx="1">
                  <c:v>6.1000000000000013E-2</c:v>
                </c:pt>
                <c:pt idx="2">
                  <c:v>6.6000000000000003E-2</c:v>
                </c:pt>
                <c:pt idx="3">
                  <c:v>7.1999999999999995E-2</c:v>
                </c:pt>
                <c:pt idx="4">
                  <c:v>7.8000000000000014E-2</c:v>
                </c:pt>
                <c:pt idx="5">
                  <c:v>0.10299999999999998</c:v>
                </c:pt>
                <c:pt idx="6">
                  <c:v>9.4000000000000028E-2</c:v>
                </c:pt>
                <c:pt idx="7">
                  <c:v>8.5000000000000006E-2</c:v>
                </c:pt>
                <c:pt idx="8">
                  <c:v>-3.0500000000000006E-2</c:v>
                </c:pt>
              </c:numCache>
            </c:numRef>
          </c:val>
        </c:ser>
        <c:dLbls>
          <c:showVal val="1"/>
        </c:dLbls>
        <c:marker val="1"/>
        <c:axId val="85239680"/>
        <c:axId val="85241216"/>
      </c:lineChart>
      <c:catAx>
        <c:axId val="85239680"/>
        <c:scaling>
          <c:orientation val="minMax"/>
        </c:scaling>
        <c:axPos val="b"/>
        <c:numFmt formatCode="General" sourceLinked="1"/>
        <c:tickLblPos val="low"/>
        <c:txPr>
          <a:bodyPr rot="-1140000" vert="horz"/>
          <a:lstStyle/>
          <a:p>
            <a:pPr>
              <a:defRPr/>
            </a:pPr>
            <a:endParaRPr lang="sr-Latn-CS"/>
          </a:p>
        </c:txPr>
        <c:crossAx val="85241216"/>
        <c:crosses val="autoZero"/>
        <c:lblAlgn val="ctr"/>
        <c:lblOffset val="100"/>
        <c:tickLblSkip val="1"/>
        <c:tickMarkSkip val="1"/>
      </c:catAx>
      <c:valAx>
        <c:axId val="85241216"/>
        <c:scaling>
          <c:orientation val="minMax"/>
        </c:scaling>
        <c:axPos val="l"/>
        <c:majorGridlines/>
        <c:numFmt formatCode="0.00%" sourceLinked="1"/>
        <c:tickLblPos val="nextTo"/>
        <c:txPr>
          <a:bodyPr rot="0" vert="horz"/>
          <a:lstStyle/>
          <a:p>
            <a:pPr>
              <a:defRPr/>
            </a:pPr>
            <a:endParaRPr lang="sr-Latn-CS"/>
          </a:p>
        </c:txPr>
        <c:crossAx val="852396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0894121384758131"/>
          <c:y val="0.90179040119985165"/>
          <c:w val="0.27317942719333399"/>
          <c:h val="7.1428962004749463E-2"/>
        </c:manualLayout>
      </c:layout>
    </c:legend>
    <c:plotVisOnly val="1"/>
    <c:dispBlanksAs val="gap"/>
  </c:chart>
  <c:txPr>
    <a:bodyPr/>
    <a:lstStyle/>
    <a:p>
      <a:pPr>
        <a:defRPr sz="800" b="1"/>
      </a:pPr>
      <a:endParaRPr lang="sr-Latn-C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18"/>
  <c:chart>
    <c:plotArea>
      <c:layout>
        <c:manualLayout>
          <c:layoutTarget val="inner"/>
          <c:xMode val="edge"/>
          <c:yMode val="edge"/>
          <c:x val="9.0909311021381931E-2"/>
          <c:y val="8.7878852893327516E-2"/>
          <c:w val="0.88099386862539264"/>
          <c:h val="0.67878838096915062"/>
        </c:manualLayout>
      </c:layout>
      <c:lineChart>
        <c:grouping val="standard"/>
        <c:ser>
          <c:idx val="0"/>
          <c:order val="0"/>
          <c:tx>
            <c:v>ukupna ZBP</c:v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</c:spPr>
          </c:marker>
          <c:dLbls>
            <c:dLbl>
              <c:idx val="0"/>
              <c:layout>
                <c:manualLayout>
                  <c:x val="-1.234159140162998E-2"/>
                  <c:y val="2.7280806369305816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1.3333336552473414E-2"/>
                  <c:y val="3.418966091373953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1.1019288575266658E-2"/>
                  <c:y val="3.8432073946760396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1.3663930290135348E-2"/>
                  <c:y val="4.4856548251898734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1.3002778876953523E-2"/>
                  <c:y val="4.6553433929594434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5.5157198014340924E-3"/>
                  <c:y val="4.0080160320641413E-2"/>
                </c:manualLayout>
              </c:layout>
              <c:showVal val="1"/>
            </c:dLbl>
            <c:showVal val="1"/>
          </c:dLbls>
          <c:cat>
            <c:strRef>
              <c:f>'Graf 4,5,6'!$A$5:$A$11</c:f>
              <c:strCache>
                <c:ptCount val="7"/>
                <c:pt idx="0">
                  <c:v>2003.</c:v>
                </c:pt>
                <c:pt idx="1">
                  <c:v>2004.</c:v>
                </c:pt>
                <c:pt idx="2">
                  <c:v>2005.</c:v>
                </c:pt>
                <c:pt idx="3">
                  <c:v>2006.</c:v>
                </c:pt>
                <c:pt idx="4">
                  <c:v>2007.</c:v>
                </c:pt>
                <c:pt idx="5">
                  <c:v>2008.</c:v>
                </c:pt>
                <c:pt idx="6">
                  <c:v>2009.</c:v>
                </c:pt>
              </c:strCache>
            </c:strRef>
          </c:cat>
          <c:val>
            <c:numRef>
              <c:f>'Graf 4,5,6'!$D$5:$D$11</c:f>
              <c:numCache>
                <c:formatCode>#,##0.00</c:formatCode>
                <c:ptCount val="7"/>
                <c:pt idx="0">
                  <c:v>2.6725693009058027</c:v>
                </c:pt>
                <c:pt idx="1">
                  <c:v>2.6987833970944002</c:v>
                </c:pt>
                <c:pt idx="2">
                  <c:v>2.7802491271325582</c:v>
                </c:pt>
                <c:pt idx="3">
                  <c:v>2.8567882350065128</c:v>
                </c:pt>
                <c:pt idx="4">
                  <c:v>2.8848722085907141</c:v>
                </c:pt>
                <c:pt idx="5">
                  <c:v>2.8308774575562823</c:v>
                </c:pt>
                <c:pt idx="6">
                  <c:v>2.8256923358223518</c:v>
                </c:pt>
              </c:numCache>
            </c:numRef>
          </c:val>
        </c:ser>
        <c:ser>
          <c:idx val="1"/>
          <c:order val="1"/>
          <c:tx>
            <c:v>ZBP neživotnih osiguranja</c:v>
          </c:tx>
          <c:spPr>
            <a:ln>
              <a:solidFill>
                <a:srgbClr val="7C98D6"/>
              </a:solidFill>
            </a:ln>
          </c:spPr>
          <c:marker>
            <c:spPr>
              <a:solidFill>
                <a:srgbClr val="7C98D6"/>
              </a:solidFill>
            </c:spPr>
          </c:marker>
          <c:dLbls>
            <c:dLbl>
              <c:idx val="0"/>
              <c:layout>
                <c:manualLayout>
                  <c:x val="-1.3994487965655163E-2"/>
                  <c:y val="4.6917043493165368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1.6639129680523643E-2"/>
                  <c:y val="5.0189936562559767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1.597797826734192E-2"/>
                  <c:y val="4.9098707087719913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0275516546235651E-2"/>
                  <c:y val="4.4735379898611767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1.9614365133053882E-2"/>
                  <c:y val="5.4917127512439524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1.1031439602868332E-2"/>
                  <c:y val="5.0100200400801723E-2"/>
                </c:manualLayout>
              </c:layout>
              <c:showVal val="1"/>
            </c:dLbl>
            <c:showVal val="1"/>
          </c:dLbls>
          <c:cat>
            <c:strRef>
              <c:f>'Graf 4,5,6'!$A$5:$A$11</c:f>
              <c:strCache>
                <c:ptCount val="7"/>
                <c:pt idx="0">
                  <c:v>2003.</c:v>
                </c:pt>
                <c:pt idx="1">
                  <c:v>2004.</c:v>
                </c:pt>
                <c:pt idx="2">
                  <c:v>2005.</c:v>
                </c:pt>
                <c:pt idx="3">
                  <c:v>2006.</c:v>
                </c:pt>
                <c:pt idx="4">
                  <c:v>2007.</c:v>
                </c:pt>
                <c:pt idx="5">
                  <c:v>2008.</c:v>
                </c:pt>
                <c:pt idx="6">
                  <c:v>2009.</c:v>
                </c:pt>
              </c:strCache>
            </c:strRef>
          </c:cat>
          <c:val>
            <c:numRef>
              <c:f>'Graf 4,5,6'!$G$5:$G$11</c:f>
              <c:numCache>
                <c:formatCode>#,##0.00</c:formatCode>
                <c:ptCount val="7"/>
                <c:pt idx="0">
                  <c:v>2.0778943707823521</c:v>
                </c:pt>
                <c:pt idx="1">
                  <c:v>2.0596386341390835</c:v>
                </c:pt>
                <c:pt idx="2">
                  <c:v>2.0631529308908627</c:v>
                </c:pt>
                <c:pt idx="3">
                  <c:v>2.1006750692356317</c:v>
                </c:pt>
                <c:pt idx="4">
                  <c:v>2.0947508616492105</c:v>
                </c:pt>
                <c:pt idx="5">
                  <c:v>2.0868446466496571</c:v>
                </c:pt>
                <c:pt idx="6">
                  <c:v>2.0784839630520349</c:v>
                </c:pt>
              </c:numCache>
            </c:numRef>
          </c:val>
        </c:ser>
        <c:ser>
          <c:idx val="2"/>
          <c:order val="2"/>
          <c:tx>
            <c:v>ZBP životnih osiguranja</c:v>
          </c:tx>
          <c:spPr>
            <a:ln>
              <a:solidFill>
                <a:srgbClr val="EB7D6B"/>
              </a:solidFill>
            </a:ln>
          </c:spPr>
          <c:marker>
            <c:spPr>
              <a:solidFill>
                <a:srgbClr val="EB7D6B"/>
              </a:solidFill>
            </c:spPr>
          </c:marker>
          <c:dLbls>
            <c:dLbl>
              <c:idx val="0"/>
              <c:layout>
                <c:manualLayout>
                  <c:x val="-1.068869483760483E-2"/>
                  <c:y val="5.055365373640341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1.4986233116498493E-2"/>
                  <c:y val="4.509909707245456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1.597797826734192E-2"/>
                  <c:y val="5.3462647174937095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1.2011033726109918E-2"/>
                  <c:y val="5.5159532852632184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1.4655675440978521E-2"/>
                  <c:y val="5.0795807985960402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5.5157198014340924E-3"/>
                  <c:y val="5.0100200400801723E-2"/>
                </c:manualLayout>
              </c:layout>
              <c:showVal val="1"/>
            </c:dLbl>
            <c:showVal val="1"/>
          </c:dLbls>
          <c:cat>
            <c:strRef>
              <c:f>'Graf 4,5,6'!$A$5:$A$11</c:f>
              <c:strCache>
                <c:ptCount val="7"/>
                <c:pt idx="0">
                  <c:v>2003.</c:v>
                </c:pt>
                <c:pt idx="1">
                  <c:v>2004.</c:v>
                </c:pt>
                <c:pt idx="2">
                  <c:v>2005.</c:v>
                </c:pt>
                <c:pt idx="3">
                  <c:v>2006.</c:v>
                </c:pt>
                <c:pt idx="4">
                  <c:v>2007.</c:v>
                </c:pt>
                <c:pt idx="5">
                  <c:v>2008.</c:v>
                </c:pt>
                <c:pt idx="6">
                  <c:v>2009.</c:v>
                </c:pt>
              </c:strCache>
            </c:strRef>
          </c:cat>
          <c:val>
            <c:numRef>
              <c:f>'Graf 4,5,6'!$J$5:$J$11</c:f>
              <c:numCache>
                <c:formatCode>#,##0.00</c:formatCode>
                <c:ptCount val="7"/>
                <c:pt idx="0">
                  <c:v>0.59467493012346362</c:v>
                </c:pt>
                <c:pt idx="1">
                  <c:v>0.63914476295529865</c:v>
                </c:pt>
                <c:pt idx="2">
                  <c:v>0.71709619624169263</c:v>
                </c:pt>
                <c:pt idx="3">
                  <c:v>0.75611281653692664</c:v>
                </c:pt>
                <c:pt idx="4">
                  <c:v>0.7901213469415036</c:v>
                </c:pt>
                <c:pt idx="5">
                  <c:v>0.74403273790839963</c:v>
                </c:pt>
                <c:pt idx="6">
                  <c:v>0.74720837277031671</c:v>
                </c:pt>
              </c:numCache>
            </c:numRef>
          </c:val>
        </c:ser>
        <c:dLbls>
          <c:showVal val="1"/>
        </c:dLbls>
        <c:marker val="1"/>
        <c:axId val="85824640"/>
        <c:axId val="85826176"/>
      </c:lineChart>
      <c:catAx>
        <c:axId val="8582464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sr-Latn-CS"/>
          </a:p>
        </c:txPr>
        <c:crossAx val="85826176"/>
        <c:crosses val="autoZero"/>
        <c:lblAlgn val="ctr"/>
        <c:lblOffset val="100"/>
        <c:tickLblSkip val="1"/>
        <c:tickMarkSkip val="1"/>
      </c:catAx>
      <c:valAx>
        <c:axId val="85826176"/>
        <c:scaling>
          <c:orientation val="minMax"/>
        </c:scaling>
        <c:axPos val="l"/>
        <c:majorGridlines/>
        <c:numFmt formatCode="#,##0.00" sourceLinked="1"/>
        <c:tickLblPos val="nextTo"/>
        <c:txPr>
          <a:bodyPr rot="0" vert="horz"/>
          <a:lstStyle/>
          <a:p>
            <a:pPr>
              <a:defRPr/>
            </a:pPr>
            <a:endParaRPr lang="sr-Latn-CS"/>
          </a:p>
        </c:txPr>
        <c:crossAx val="85824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2061359125476121E-2"/>
          <c:y val="0.90000079535512612"/>
          <c:w val="0.9253106392589"/>
          <c:h val="7.2727272727272793E-2"/>
        </c:manualLayout>
      </c:layout>
      <c:txPr>
        <a:bodyPr/>
        <a:lstStyle/>
        <a:p>
          <a:pPr>
            <a:defRPr sz="800"/>
          </a:pPr>
          <a:endParaRPr lang="sr-Latn-CS"/>
        </a:p>
      </c:txPr>
    </c:legend>
    <c:plotVisOnly val="1"/>
    <c:dispBlanksAs val="gap"/>
  </c:chart>
  <c:txPr>
    <a:bodyPr/>
    <a:lstStyle/>
    <a:p>
      <a:pPr>
        <a:defRPr sz="1000" b="1"/>
      </a:pPr>
      <a:endParaRPr lang="sr-Latn-C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69428-F2DC-4AE6-AF92-CF72D0FD16F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C1C0CDD-EFFF-46C2-9D40-46E07EBB5E35}">
      <dgm:prSet phldrT="[Text]"/>
      <dgm:spPr/>
      <dgm:t>
        <a:bodyPr/>
        <a:lstStyle/>
        <a:p>
          <a:pPr algn="l"/>
          <a:r>
            <a:rPr lang="hr-HR"/>
            <a:t>2 reosiguranje</a:t>
          </a:r>
          <a:endParaRPr lang="en-GB"/>
        </a:p>
      </dgm:t>
    </dgm:pt>
    <dgm:pt modelId="{E8D67A4F-021E-43F0-962A-01F77BB4588E}" type="parTrans" cxnId="{D15B36DB-0E52-4596-8691-F10E45235ED2}">
      <dgm:prSet/>
      <dgm:spPr/>
      <dgm:t>
        <a:bodyPr/>
        <a:lstStyle/>
        <a:p>
          <a:endParaRPr lang="en-GB"/>
        </a:p>
      </dgm:t>
    </dgm:pt>
    <dgm:pt modelId="{36B5B27A-0A1C-4D0A-A1B8-C69CA51E6CA5}" type="sibTrans" cxnId="{D15B36DB-0E52-4596-8691-F10E45235ED2}">
      <dgm:prSet/>
      <dgm:spPr/>
      <dgm:t>
        <a:bodyPr/>
        <a:lstStyle/>
        <a:p>
          <a:endParaRPr lang="en-GB"/>
        </a:p>
      </dgm:t>
    </dgm:pt>
    <dgm:pt modelId="{55248AFC-CCAD-4F7D-ACA0-0C0BAC6910FA}">
      <dgm:prSet phldrT="[Text]"/>
      <dgm:spPr/>
      <dgm:t>
        <a:bodyPr/>
        <a:lstStyle/>
        <a:p>
          <a:pPr algn="l"/>
          <a:r>
            <a:rPr lang="hr-HR"/>
            <a:t>8 život</a:t>
          </a:r>
          <a:endParaRPr lang="en-GB"/>
        </a:p>
      </dgm:t>
    </dgm:pt>
    <dgm:pt modelId="{DCEF8219-27D2-4D13-8E22-4D9621471C12}" type="parTrans" cxnId="{2EDB4A12-A0F2-4864-A66A-FEE2BEAD3846}">
      <dgm:prSet/>
      <dgm:spPr/>
      <dgm:t>
        <a:bodyPr/>
        <a:lstStyle/>
        <a:p>
          <a:endParaRPr lang="en-GB"/>
        </a:p>
      </dgm:t>
    </dgm:pt>
    <dgm:pt modelId="{A2DED661-DCDC-4E66-A407-C08B5054AD5A}" type="sibTrans" cxnId="{2EDB4A12-A0F2-4864-A66A-FEE2BEAD3846}">
      <dgm:prSet/>
      <dgm:spPr/>
      <dgm:t>
        <a:bodyPr/>
        <a:lstStyle/>
        <a:p>
          <a:endParaRPr lang="en-GB"/>
        </a:p>
      </dgm:t>
    </dgm:pt>
    <dgm:pt modelId="{9C541B74-FF52-40A2-B754-B12DF28B5E2C}">
      <dgm:prSet phldrT="[Text]"/>
      <dgm:spPr/>
      <dgm:t>
        <a:bodyPr/>
        <a:lstStyle/>
        <a:p>
          <a:pPr algn="l"/>
          <a:r>
            <a:rPr lang="hr-HR"/>
            <a:t>9 neživot</a:t>
          </a:r>
          <a:endParaRPr lang="en-GB"/>
        </a:p>
      </dgm:t>
    </dgm:pt>
    <dgm:pt modelId="{BDEFFD03-E26D-4F98-A72F-880354F6ECCB}" type="parTrans" cxnId="{1F105458-5B09-48E4-9FC5-18A57358EFC8}">
      <dgm:prSet/>
      <dgm:spPr/>
      <dgm:t>
        <a:bodyPr/>
        <a:lstStyle/>
        <a:p>
          <a:endParaRPr lang="en-GB"/>
        </a:p>
      </dgm:t>
    </dgm:pt>
    <dgm:pt modelId="{11386998-2016-470B-9676-0F8D1A4A615D}" type="sibTrans" cxnId="{1F105458-5B09-48E4-9FC5-18A57358EFC8}">
      <dgm:prSet/>
      <dgm:spPr/>
      <dgm:t>
        <a:bodyPr/>
        <a:lstStyle/>
        <a:p>
          <a:endParaRPr lang="en-GB"/>
        </a:p>
      </dgm:t>
    </dgm:pt>
    <dgm:pt modelId="{FEE45693-381E-4241-AC74-8291061D7C31}">
      <dgm:prSet phldrT="[Text]"/>
      <dgm:spPr/>
      <dgm:t>
        <a:bodyPr/>
        <a:lstStyle/>
        <a:p>
          <a:pPr algn="l"/>
          <a:r>
            <a:rPr lang="hr-HR"/>
            <a:t>10 život i neživot </a:t>
          </a:r>
          <a:endParaRPr lang="en-GB"/>
        </a:p>
      </dgm:t>
    </dgm:pt>
    <dgm:pt modelId="{251CD3C0-E9D8-4E2D-8C71-8E1CEEB0804D}" type="parTrans" cxnId="{BDCFD71E-9F14-4F6E-A16B-B6AAB2FF85ED}">
      <dgm:prSet/>
      <dgm:spPr/>
      <dgm:t>
        <a:bodyPr/>
        <a:lstStyle/>
        <a:p>
          <a:endParaRPr lang="en-GB"/>
        </a:p>
      </dgm:t>
    </dgm:pt>
    <dgm:pt modelId="{F896E847-2376-4786-872A-100DFC78A1F1}" type="sibTrans" cxnId="{BDCFD71E-9F14-4F6E-A16B-B6AAB2FF85ED}">
      <dgm:prSet/>
      <dgm:spPr/>
      <dgm:t>
        <a:bodyPr/>
        <a:lstStyle/>
        <a:p>
          <a:endParaRPr lang="en-GB"/>
        </a:p>
      </dgm:t>
    </dgm:pt>
    <dgm:pt modelId="{C67BEA5F-C992-4F27-B416-0E353161D6B0}">
      <dgm:prSet phldrT="[Text]"/>
      <dgm:spPr/>
      <dgm:t>
        <a:bodyPr/>
        <a:lstStyle/>
        <a:p>
          <a:pPr algn="l"/>
          <a:r>
            <a:rPr lang="hr-HR"/>
            <a:t>29 ukupno</a:t>
          </a:r>
          <a:endParaRPr lang="en-GB"/>
        </a:p>
      </dgm:t>
    </dgm:pt>
    <dgm:pt modelId="{F42E765A-B263-4313-9956-9170DED9AACA}" type="parTrans" cxnId="{582A352A-20B9-4D17-B226-701AC93225F4}">
      <dgm:prSet/>
      <dgm:spPr/>
      <dgm:t>
        <a:bodyPr/>
        <a:lstStyle/>
        <a:p>
          <a:endParaRPr lang="en-GB"/>
        </a:p>
      </dgm:t>
    </dgm:pt>
    <dgm:pt modelId="{BB40A43C-6137-4144-866E-5FF43B9C64ED}" type="sibTrans" cxnId="{582A352A-20B9-4D17-B226-701AC93225F4}">
      <dgm:prSet/>
      <dgm:spPr/>
      <dgm:t>
        <a:bodyPr/>
        <a:lstStyle/>
        <a:p>
          <a:endParaRPr lang="en-GB"/>
        </a:p>
      </dgm:t>
    </dgm:pt>
    <dgm:pt modelId="{A8EC85DD-60C5-42C1-AB95-3666957625C8}" type="pres">
      <dgm:prSet presAssocID="{E7969428-F2DC-4AE6-AF92-CF72D0FD16F6}" presName="compositeShape" presStyleCnt="0">
        <dgm:presLayoutVars>
          <dgm:dir/>
          <dgm:resizeHandles/>
        </dgm:presLayoutVars>
      </dgm:prSet>
      <dgm:spPr/>
    </dgm:pt>
    <dgm:pt modelId="{5B2F0A6F-12D5-43FD-B4C8-2DA2948C85AD}" type="pres">
      <dgm:prSet presAssocID="{E7969428-F2DC-4AE6-AF92-CF72D0FD16F6}" presName="pyramid" presStyleLbl="node1" presStyleIdx="0" presStyleCnt="1"/>
      <dgm:spPr/>
    </dgm:pt>
    <dgm:pt modelId="{229BEEE8-AE3B-466C-BDD7-F02D1FECA650}" type="pres">
      <dgm:prSet presAssocID="{E7969428-F2DC-4AE6-AF92-CF72D0FD16F6}" presName="theList" presStyleCnt="0"/>
      <dgm:spPr/>
    </dgm:pt>
    <dgm:pt modelId="{EF7AF27F-6F51-4AE1-A019-750BAF1E503F}" type="pres">
      <dgm:prSet presAssocID="{C67BEA5F-C992-4F27-B416-0E353161D6B0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893671-3A77-4938-8E59-37447765EF50}" type="pres">
      <dgm:prSet presAssocID="{C67BEA5F-C992-4F27-B416-0E353161D6B0}" presName="aSpace" presStyleCnt="0"/>
      <dgm:spPr/>
    </dgm:pt>
    <dgm:pt modelId="{98B24D09-AC30-4C72-B1F4-494EAE86B9B9}" type="pres">
      <dgm:prSet presAssocID="{8C1C0CDD-EFFF-46C2-9D40-46E07EBB5E35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4BF94A-6E16-4755-9341-337BCCD370B9}" type="pres">
      <dgm:prSet presAssocID="{8C1C0CDD-EFFF-46C2-9D40-46E07EBB5E35}" presName="aSpace" presStyleCnt="0"/>
      <dgm:spPr/>
    </dgm:pt>
    <dgm:pt modelId="{797E9156-280D-4037-A030-F6EFD9E88ECC}" type="pres">
      <dgm:prSet presAssocID="{55248AFC-CCAD-4F7D-ACA0-0C0BAC6910FA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ADF7D8-81A9-4DB1-977E-F51D1D6110BA}" type="pres">
      <dgm:prSet presAssocID="{55248AFC-CCAD-4F7D-ACA0-0C0BAC6910FA}" presName="aSpace" presStyleCnt="0"/>
      <dgm:spPr/>
    </dgm:pt>
    <dgm:pt modelId="{86B0217F-D8C1-4ECE-A46D-F482A6A7012B}" type="pres">
      <dgm:prSet presAssocID="{9C541B74-FF52-40A2-B754-B12DF28B5E2C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C2F046-2AAC-4058-BF02-C98AC9E65F93}" type="pres">
      <dgm:prSet presAssocID="{9C541B74-FF52-40A2-B754-B12DF28B5E2C}" presName="aSpace" presStyleCnt="0"/>
      <dgm:spPr/>
    </dgm:pt>
    <dgm:pt modelId="{1F8CD611-6F8A-4870-90A1-E4C46C030EAE}" type="pres">
      <dgm:prSet presAssocID="{FEE45693-381E-4241-AC74-8291061D7C31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A56B5F-D2AA-4ABA-9219-C64AC8FA0024}" type="pres">
      <dgm:prSet presAssocID="{FEE45693-381E-4241-AC74-8291061D7C31}" presName="aSpace" presStyleCnt="0"/>
      <dgm:spPr/>
    </dgm:pt>
  </dgm:ptLst>
  <dgm:cxnLst>
    <dgm:cxn modelId="{2EDB4A12-A0F2-4864-A66A-FEE2BEAD3846}" srcId="{E7969428-F2DC-4AE6-AF92-CF72D0FD16F6}" destId="{55248AFC-CCAD-4F7D-ACA0-0C0BAC6910FA}" srcOrd="2" destOrd="0" parTransId="{DCEF8219-27D2-4D13-8E22-4D9621471C12}" sibTransId="{A2DED661-DCDC-4E66-A407-C08B5054AD5A}"/>
    <dgm:cxn modelId="{BDCFD71E-9F14-4F6E-A16B-B6AAB2FF85ED}" srcId="{E7969428-F2DC-4AE6-AF92-CF72D0FD16F6}" destId="{FEE45693-381E-4241-AC74-8291061D7C31}" srcOrd="4" destOrd="0" parTransId="{251CD3C0-E9D8-4E2D-8C71-8E1CEEB0804D}" sibTransId="{F896E847-2376-4786-872A-100DFC78A1F1}"/>
    <dgm:cxn modelId="{545EE5B7-FB77-4BF6-857A-80C634A395A7}" type="presOf" srcId="{E7969428-F2DC-4AE6-AF92-CF72D0FD16F6}" destId="{A8EC85DD-60C5-42C1-AB95-3666957625C8}" srcOrd="0" destOrd="0" presId="urn:microsoft.com/office/officeart/2005/8/layout/pyramid2"/>
    <dgm:cxn modelId="{8E0070FE-7519-48B1-8182-2BD5060BEDB1}" type="presOf" srcId="{C67BEA5F-C992-4F27-B416-0E353161D6B0}" destId="{EF7AF27F-6F51-4AE1-A019-750BAF1E503F}" srcOrd="0" destOrd="0" presId="urn:microsoft.com/office/officeart/2005/8/layout/pyramid2"/>
    <dgm:cxn modelId="{FDCE53E5-184E-4261-BF75-75882A1B0837}" type="presOf" srcId="{9C541B74-FF52-40A2-B754-B12DF28B5E2C}" destId="{86B0217F-D8C1-4ECE-A46D-F482A6A7012B}" srcOrd="0" destOrd="0" presId="urn:microsoft.com/office/officeart/2005/8/layout/pyramid2"/>
    <dgm:cxn modelId="{1F105458-5B09-48E4-9FC5-18A57358EFC8}" srcId="{E7969428-F2DC-4AE6-AF92-CF72D0FD16F6}" destId="{9C541B74-FF52-40A2-B754-B12DF28B5E2C}" srcOrd="3" destOrd="0" parTransId="{BDEFFD03-E26D-4F98-A72F-880354F6ECCB}" sibTransId="{11386998-2016-470B-9676-0F8D1A4A615D}"/>
    <dgm:cxn modelId="{582A352A-20B9-4D17-B226-701AC93225F4}" srcId="{E7969428-F2DC-4AE6-AF92-CF72D0FD16F6}" destId="{C67BEA5F-C992-4F27-B416-0E353161D6B0}" srcOrd="0" destOrd="0" parTransId="{F42E765A-B263-4313-9956-9170DED9AACA}" sibTransId="{BB40A43C-6137-4144-866E-5FF43B9C64ED}"/>
    <dgm:cxn modelId="{D15B36DB-0E52-4596-8691-F10E45235ED2}" srcId="{E7969428-F2DC-4AE6-AF92-CF72D0FD16F6}" destId="{8C1C0CDD-EFFF-46C2-9D40-46E07EBB5E35}" srcOrd="1" destOrd="0" parTransId="{E8D67A4F-021E-43F0-962A-01F77BB4588E}" sibTransId="{36B5B27A-0A1C-4D0A-A1B8-C69CA51E6CA5}"/>
    <dgm:cxn modelId="{0DED636E-A1B6-44DB-9E05-F5D522EFB3F0}" type="presOf" srcId="{55248AFC-CCAD-4F7D-ACA0-0C0BAC6910FA}" destId="{797E9156-280D-4037-A030-F6EFD9E88ECC}" srcOrd="0" destOrd="0" presId="urn:microsoft.com/office/officeart/2005/8/layout/pyramid2"/>
    <dgm:cxn modelId="{4C4FB151-0301-41AE-94C2-C074DA00EE9F}" type="presOf" srcId="{FEE45693-381E-4241-AC74-8291061D7C31}" destId="{1F8CD611-6F8A-4870-90A1-E4C46C030EAE}" srcOrd="0" destOrd="0" presId="urn:microsoft.com/office/officeart/2005/8/layout/pyramid2"/>
    <dgm:cxn modelId="{CE395BF9-47C8-48D3-B496-5B161BFD2E29}" type="presOf" srcId="{8C1C0CDD-EFFF-46C2-9D40-46E07EBB5E35}" destId="{98B24D09-AC30-4C72-B1F4-494EAE86B9B9}" srcOrd="0" destOrd="0" presId="urn:microsoft.com/office/officeart/2005/8/layout/pyramid2"/>
    <dgm:cxn modelId="{B481944A-E3B7-4861-BB4B-EADA293A9794}" type="presParOf" srcId="{A8EC85DD-60C5-42C1-AB95-3666957625C8}" destId="{5B2F0A6F-12D5-43FD-B4C8-2DA2948C85AD}" srcOrd="0" destOrd="0" presId="urn:microsoft.com/office/officeart/2005/8/layout/pyramid2"/>
    <dgm:cxn modelId="{E79A2FBD-10F7-4373-BAB5-8EA338D467D6}" type="presParOf" srcId="{A8EC85DD-60C5-42C1-AB95-3666957625C8}" destId="{229BEEE8-AE3B-466C-BDD7-F02D1FECA650}" srcOrd="1" destOrd="0" presId="urn:microsoft.com/office/officeart/2005/8/layout/pyramid2"/>
    <dgm:cxn modelId="{CFDAC020-39A5-47A1-99B5-0C7650F2E7D5}" type="presParOf" srcId="{229BEEE8-AE3B-466C-BDD7-F02D1FECA650}" destId="{EF7AF27F-6F51-4AE1-A019-750BAF1E503F}" srcOrd="0" destOrd="0" presId="urn:microsoft.com/office/officeart/2005/8/layout/pyramid2"/>
    <dgm:cxn modelId="{7BFAFCD2-3540-4043-AA82-810D994ADC3F}" type="presParOf" srcId="{229BEEE8-AE3B-466C-BDD7-F02D1FECA650}" destId="{51893671-3A77-4938-8E59-37447765EF50}" srcOrd="1" destOrd="0" presId="urn:microsoft.com/office/officeart/2005/8/layout/pyramid2"/>
    <dgm:cxn modelId="{408A1DC5-524A-48F9-890D-9F147C56CFA2}" type="presParOf" srcId="{229BEEE8-AE3B-466C-BDD7-F02D1FECA650}" destId="{98B24D09-AC30-4C72-B1F4-494EAE86B9B9}" srcOrd="2" destOrd="0" presId="urn:microsoft.com/office/officeart/2005/8/layout/pyramid2"/>
    <dgm:cxn modelId="{C294D041-8E09-4E27-AD45-EF75ACEE98B8}" type="presParOf" srcId="{229BEEE8-AE3B-466C-BDD7-F02D1FECA650}" destId="{B54BF94A-6E16-4755-9341-337BCCD370B9}" srcOrd="3" destOrd="0" presId="urn:microsoft.com/office/officeart/2005/8/layout/pyramid2"/>
    <dgm:cxn modelId="{4FE2B00A-5113-4AB1-B606-47926E8B4D2F}" type="presParOf" srcId="{229BEEE8-AE3B-466C-BDD7-F02D1FECA650}" destId="{797E9156-280D-4037-A030-F6EFD9E88ECC}" srcOrd="4" destOrd="0" presId="urn:microsoft.com/office/officeart/2005/8/layout/pyramid2"/>
    <dgm:cxn modelId="{ADEC9558-E61D-4CA8-AD94-F7C13733EE6D}" type="presParOf" srcId="{229BEEE8-AE3B-466C-BDD7-F02D1FECA650}" destId="{55ADF7D8-81A9-4DB1-977E-F51D1D6110BA}" srcOrd="5" destOrd="0" presId="urn:microsoft.com/office/officeart/2005/8/layout/pyramid2"/>
    <dgm:cxn modelId="{F4A9A2C9-832B-4B7E-A8A6-9044C683C2CC}" type="presParOf" srcId="{229BEEE8-AE3B-466C-BDD7-F02D1FECA650}" destId="{86B0217F-D8C1-4ECE-A46D-F482A6A7012B}" srcOrd="6" destOrd="0" presId="urn:microsoft.com/office/officeart/2005/8/layout/pyramid2"/>
    <dgm:cxn modelId="{81D1A711-8322-4431-8D42-F3102FB735AC}" type="presParOf" srcId="{229BEEE8-AE3B-466C-BDD7-F02D1FECA650}" destId="{9AC2F046-2AAC-4058-BF02-C98AC9E65F93}" srcOrd="7" destOrd="0" presId="urn:microsoft.com/office/officeart/2005/8/layout/pyramid2"/>
    <dgm:cxn modelId="{9F8A27C5-E8ED-46D1-9503-A5CBF4C07960}" type="presParOf" srcId="{229BEEE8-AE3B-466C-BDD7-F02D1FECA650}" destId="{1F8CD611-6F8A-4870-90A1-E4C46C030EAE}" srcOrd="8" destOrd="0" presId="urn:microsoft.com/office/officeart/2005/8/layout/pyramid2"/>
    <dgm:cxn modelId="{6033FD4F-A722-4286-95E0-41C4B1B51468}" type="presParOf" srcId="{229BEEE8-AE3B-466C-BDD7-F02D1FECA650}" destId="{01A56B5F-D2AA-4ABA-9219-C64AC8FA0024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CBF1AF6-426B-45E2-A7B2-467C89A5E1F4}" type="doc">
      <dgm:prSet loTypeId="urn:microsoft.com/office/officeart/2005/8/layout/hList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C56000A9-BBE9-490F-B492-F74C2247B89E}">
      <dgm:prSet phldrT="[Text]" custT="1"/>
      <dgm:spPr/>
      <dgm:t>
        <a:bodyPr/>
        <a:lstStyle/>
        <a:p>
          <a:r>
            <a:rPr lang="hr-HR" sz="4000" dirty="0" smtClean="0">
              <a:latin typeface="+mj-lt"/>
            </a:rPr>
            <a:t>Izazovi industrije osiguranja </a:t>
          </a:r>
        </a:p>
        <a:p>
          <a:r>
            <a:rPr lang="hr-HR" sz="4000" dirty="0" smtClean="0">
              <a:latin typeface="+mj-lt"/>
            </a:rPr>
            <a:t>(2009. – 2010.)</a:t>
          </a:r>
          <a:endParaRPr lang="hr-HR" sz="4000" dirty="0">
            <a:latin typeface="+mj-lt"/>
          </a:endParaRPr>
        </a:p>
      </dgm:t>
    </dgm:pt>
    <dgm:pt modelId="{04AB0B8A-17EA-40DB-89D5-2E07123BDCB5}" type="parTrans" cxnId="{05DDDA6E-C1CE-4EB9-BBF8-228C60B88F16}">
      <dgm:prSet/>
      <dgm:spPr/>
      <dgm:t>
        <a:bodyPr/>
        <a:lstStyle/>
        <a:p>
          <a:endParaRPr lang="hr-HR"/>
        </a:p>
      </dgm:t>
    </dgm:pt>
    <dgm:pt modelId="{581DBD5B-1B4A-485A-86BD-FE612FF2D2A1}" type="sibTrans" cxnId="{05DDDA6E-C1CE-4EB9-BBF8-228C60B88F16}">
      <dgm:prSet/>
      <dgm:spPr/>
      <dgm:t>
        <a:bodyPr/>
        <a:lstStyle/>
        <a:p>
          <a:endParaRPr lang="hr-HR"/>
        </a:p>
      </dgm:t>
    </dgm:pt>
    <dgm:pt modelId="{EDAE8F37-CB86-470B-9777-33F90E3DE31B}">
      <dgm:prSet phldrT="[Text]" custT="1"/>
      <dgm:spPr/>
      <dgm:t>
        <a:bodyPr/>
        <a:lstStyle/>
        <a:p>
          <a:r>
            <a:rPr lang="hr-HR" sz="3600" b="1" dirty="0" smtClean="0">
              <a:latin typeface="+mj-lt"/>
            </a:rPr>
            <a:t>JUČER</a:t>
          </a:r>
        </a:p>
        <a:p>
          <a:r>
            <a:rPr lang="hr-HR" sz="3600" dirty="0" smtClean="0">
              <a:latin typeface="+mj-lt"/>
            </a:rPr>
            <a:t>namet osigurateljima – financiranje članarine za turističke zajednice</a:t>
          </a:r>
          <a:endParaRPr lang="hr-HR" sz="3600" dirty="0">
            <a:latin typeface="+mj-lt"/>
          </a:endParaRPr>
        </a:p>
      </dgm:t>
    </dgm:pt>
    <dgm:pt modelId="{AD87DAC9-4FB8-45CE-A335-F4798BF32A01}" type="parTrans" cxnId="{92FE966C-2FC2-45AE-BF82-7CA32563032A}">
      <dgm:prSet/>
      <dgm:spPr/>
      <dgm:t>
        <a:bodyPr/>
        <a:lstStyle/>
        <a:p>
          <a:endParaRPr lang="hr-HR"/>
        </a:p>
      </dgm:t>
    </dgm:pt>
    <dgm:pt modelId="{59D1131F-A499-4527-BF08-A7606EFDA291}" type="sibTrans" cxnId="{92FE966C-2FC2-45AE-BF82-7CA32563032A}">
      <dgm:prSet/>
      <dgm:spPr/>
      <dgm:t>
        <a:bodyPr/>
        <a:lstStyle/>
        <a:p>
          <a:endParaRPr lang="hr-HR"/>
        </a:p>
      </dgm:t>
    </dgm:pt>
    <dgm:pt modelId="{9C23BDF5-386D-4C89-824E-1CDCFA9D71E9}">
      <dgm:prSet phldrT="[Text]"/>
      <dgm:spPr/>
      <dgm:t>
        <a:bodyPr/>
        <a:lstStyle/>
        <a:p>
          <a:r>
            <a:rPr lang="hr-HR" b="1" dirty="0" smtClean="0">
              <a:latin typeface="+mj-lt"/>
            </a:rPr>
            <a:t>DANAS</a:t>
          </a:r>
        </a:p>
        <a:p>
          <a:r>
            <a:rPr lang="hr-HR" dirty="0" smtClean="0">
              <a:latin typeface="+mj-lt"/>
            </a:rPr>
            <a:t>Plaćanje HZZO-u prekomjernog iznosa naknade štete koju prouzroče osiguranici s osnova osiguranja od AO</a:t>
          </a:r>
          <a:endParaRPr lang="hr-HR" dirty="0">
            <a:latin typeface="+mj-lt"/>
          </a:endParaRPr>
        </a:p>
      </dgm:t>
    </dgm:pt>
    <dgm:pt modelId="{5258EB6C-BBF7-46E5-8FEE-CF356BAB0A8C}" type="parTrans" cxnId="{1EEBD6A2-CF69-4647-A898-11D5228DBD57}">
      <dgm:prSet/>
      <dgm:spPr/>
      <dgm:t>
        <a:bodyPr/>
        <a:lstStyle/>
        <a:p>
          <a:endParaRPr lang="hr-HR"/>
        </a:p>
      </dgm:t>
    </dgm:pt>
    <dgm:pt modelId="{CC05286C-89B5-4586-82D4-E24B95DF4C43}" type="sibTrans" cxnId="{1EEBD6A2-CF69-4647-A898-11D5228DBD57}">
      <dgm:prSet/>
      <dgm:spPr/>
      <dgm:t>
        <a:bodyPr/>
        <a:lstStyle/>
        <a:p>
          <a:endParaRPr lang="hr-HR"/>
        </a:p>
      </dgm:t>
    </dgm:pt>
    <dgm:pt modelId="{15AD4972-E9E1-488A-8283-FA2A837418D8}">
      <dgm:prSet phldrT="[Text]"/>
      <dgm:spPr/>
      <dgm:t>
        <a:bodyPr/>
        <a:lstStyle/>
        <a:p>
          <a:r>
            <a:rPr lang="hr-HR" b="1" dirty="0" smtClean="0">
              <a:latin typeface="+mj-lt"/>
            </a:rPr>
            <a:t>SUTRA</a:t>
          </a:r>
        </a:p>
        <a:p>
          <a:r>
            <a:rPr lang="hr-HR" i="1" dirty="0" smtClean="0">
              <a:latin typeface="+mj-lt"/>
            </a:rPr>
            <a:t>“širenje tržišnih aktivnosti HZZO-a” </a:t>
          </a:r>
          <a:r>
            <a:rPr lang="hr-HR" dirty="0" smtClean="0">
              <a:latin typeface="+mj-lt"/>
            </a:rPr>
            <a:t>– ulazak i na tržište dodatnog zdravstvenog osiguranja</a:t>
          </a:r>
          <a:endParaRPr lang="hr-HR" dirty="0">
            <a:latin typeface="+mj-lt"/>
          </a:endParaRPr>
        </a:p>
      </dgm:t>
    </dgm:pt>
    <dgm:pt modelId="{13C2E71E-D7D4-41C5-AAF8-DEDD1B2B6F33}" type="parTrans" cxnId="{2659A05A-AA43-4923-BBC4-6A90AD8DFBF0}">
      <dgm:prSet/>
      <dgm:spPr/>
      <dgm:t>
        <a:bodyPr/>
        <a:lstStyle/>
        <a:p>
          <a:endParaRPr lang="hr-HR"/>
        </a:p>
      </dgm:t>
    </dgm:pt>
    <dgm:pt modelId="{4B865108-854B-4470-944D-E2A41642C6B9}" type="sibTrans" cxnId="{2659A05A-AA43-4923-BBC4-6A90AD8DFBF0}">
      <dgm:prSet/>
      <dgm:spPr/>
      <dgm:t>
        <a:bodyPr/>
        <a:lstStyle/>
        <a:p>
          <a:endParaRPr lang="hr-HR"/>
        </a:p>
      </dgm:t>
    </dgm:pt>
    <dgm:pt modelId="{74D6B857-B152-4621-AAEF-893AD0A35F91}" type="pres">
      <dgm:prSet presAssocID="{1CBF1AF6-426B-45E2-A7B2-467C89A5E1F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B696A19-D4C0-4DE5-8139-9F7BE760417A}" type="pres">
      <dgm:prSet presAssocID="{C56000A9-BBE9-490F-B492-F74C2247B89E}" presName="roof" presStyleLbl="dkBgShp" presStyleIdx="0" presStyleCnt="2"/>
      <dgm:spPr/>
      <dgm:t>
        <a:bodyPr/>
        <a:lstStyle/>
        <a:p>
          <a:endParaRPr lang="hr-HR"/>
        </a:p>
      </dgm:t>
    </dgm:pt>
    <dgm:pt modelId="{00F968C3-6379-490A-B37A-E68D3336F871}" type="pres">
      <dgm:prSet presAssocID="{C56000A9-BBE9-490F-B492-F74C2247B89E}" presName="pillars" presStyleCnt="0"/>
      <dgm:spPr/>
    </dgm:pt>
    <dgm:pt modelId="{C9BE533D-91EE-4A61-9DBC-C564871A050E}" type="pres">
      <dgm:prSet presAssocID="{C56000A9-BBE9-490F-B492-F74C2247B89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D738BC-A071-46D1-B738-60AFF16FB513}" type="pres">
      <dgm:prSet presAssocID="{9C23BDF5-386D-4C89-824E-1CDCFA9D71E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3E8F26-6174-4A6D-A057-3151382BCD82}" type="pres">
      <dgm:prSet presAssocID="{15AD4972-E9E1-488A-8283-FA2A837418D8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1DDB82E-1A93-46B6-9024-BF37B4C686FC}" type="pres">
      <dgm:prSet presAssocID="{C56000A9-BBE9-490F-B492-F74C2247B89E}" presName="base" presStyleLbl="dkBgShp" presStyleIdx="1" presStyleCnt="2"/>
      <dgm:spPr/>
    </dgm:pt>
  </dgm:ptLst>
  <dgm:cxnLst>
    <dgm:cxn modelId="{92FE966C-2FC2-45AE-BF82-7CA32563032A}" srcId="{C56000A9-BBE9-490F-B492-F74C2247B89E}" destId="{EDAE8F37-CB86-470B-9777-33F90E3DE31B}" srcOrd="0" destOrd="0" parTransId="{AD87DAC9-4FB8-45CE-A335-F4798BF32A01}" sibTransId="{59D1131F-A499-4527-BF08-A7606EFDA291}"/>
    <dgm:cxn modelId="{1EEBD6A2-CF69-4647-A898-11D5228DBD57}" srcId="{C56000A9-BBE9-490F-B492-F74C2247B89E}" destId="{9C23BDF5-386D-4C89-824E-1CDCFA9D71E9}" srcOrd="1" destOrd="0" parTransId="{5258EB6C-BBF7-46E5-8FEE-CF356BAB0A8C}" sibTransId="{CC05286C-89B5-4586-82D4-E24B95DF4C43}"/>
    <dgm:cxn modelId="{503BDF19-A97D-47DE-AE2B-5D6CE24CFBA7}" type="presOf" srcId="{1CBF1AF6-426B-45E2-A7B2-467C89A5E1F4}" destId="{74D6B857-B152-4621-AAEF-893AD0A35F91}" srcOrd="0" destOrd="0" presId="urn:microsoft.com/office/officeart/2005/8/layout/hList3"/>
    <dgm:cxn modelId="{2659A05A-AA43-4923-BBC4-6A90AD8DFBF0}" srcId="{C56000A9-BBE9-490F-B492-F74C2247B89E}" destId="{15AD4972-E9E1-488A-8283-FA2A837418D8}" srcOrd="2" destOrd="0" parTransId="{13C2E71E-D7D4-41C5-AAF8-DEDD1B2B6F33}" sibTransId="{4B865108-854B-4470-944D-E2A41642C6B9}"/>
    <dgm:cxn modelId="{DD05E1AE-5066-4DF8-8C7A-F5369539DF94}" type="presOf" srcId="{EDAE8F37-CB86-470B-9777-33F90E3DE31B}" destId="{C9BE533D-91EE-4A61-9DBC-C564871A050E}" srcOrd="0" destOrd="0" presId="urn:microsoft.com/office/officeart/2005/8/layout/hList3"/>
    <dgm:cxn modelId="{05DDDA6E-C1CE-4EB9-BBF8-228C60B88F16}" srcId="{1CBF1AF6-426B-45E2-A7B2-467C89A5E1F4}" destId="{C56000A9-BBE9-490F-B492-F74C2247B89E}" srcOrd="0" destOrd="0" parTransId="{04AB0B8A-17EA-40DB-89D5-2E07123BDCB5}" sibTransId="{581DBD5B-1B4A-485A-86BD-FE612FF2D2A1}"/>
    <dgm:cxn modelId="{28F8027B-1904-4B3B-9A2B-BB290B7D73FA}" type="presOf" srcId="{15AD4972-E9E1-488A-8283-FA2A837418D8}" destId="{D93E8F26-6174-4A6D-A057-3151382BCD82}" srcOrd="0" destOrd="0" presId="urn:microsoft.com/office/officeart/2005/8/layout/hList3"/>
    <dgm:cxn modelId="{385E7269-2338-4DC1-8709-6758687C72DE}" type="presOf" srcId="{9C23BDF5-386D-4C89-824E-1CDCFA9D71E9}" destId="{0CD738BC-A071-46D1-B738-60AFF16FB513}" srcOrd="0" destOrd="0" presId="urn:microsoft.com/office/officeart/2005/8/layout/hList3"/>
    <dgm:cxn modelId="{008E2BB3-F337-46E9-8EBD-E48C04AD3428}" type="presOf" srcId="{C56000A9-BBE9-490F-B492-F74C2247B89E}" destId="{1B696A19-D4C0-4DE5-8139-9F7BE760417A}" srcOrd="0" destOrd="0" presId="urn:microsoft.com/office/officeart/2005/8/layout/hList3"/>
    <dgm:cxn modelId="{F04A221A-8E74-49AB-AA03-DBA50C04122C}" type="presParOf" srcId="{74D6B857-B152-4621-AAEF-893AD0A35F91}" destId="{1B696A19-D4C0-4DE5-8139-9F7BE760417A}" srcOrd="0" destOrd="0" presId="urn:microsoft.com/office/officeart/2005/8/layout/hList3"/>
    <dgm:cxn modelId="{74B139FA-6ABE-4B37-B832-F40F48FCBF49}" type="presParOf" srcId="{74D6B857-B152-4621-AAEF-893AD0A35F91}" destId="{00F968C3-6379-490A-B37A-E68D3336F871}" srcOrd="1" destOrd="0" presId="urn:microsoft.com/office/officeart/2005/8/layout/hList3"/>
    <dgm:cxn modelId="{117523DD-41A8-44E1-9CB4-0A8028603AB4}" type="presParOf" srcId="{00F968C3-6379-490A-B37A-E68D3336F871}" destId="{C9BE533D-91EE-4A61-9DBC-C564871A050E}" srcOrd="0" destOrd="0" presId="urn:microsoft.com/office/officeart/2005/8/layout/hList3"/>
    <dgm:cxn modelId="{BDE0CA20-5C2A-4B3A-A6C6-DDC062EBB7D4}" type="presParOf" srcId="{00F968C3-6379-490A-B37A-E68D3336F871}" destId="{0CD738BC-A071-46D1-B738-60AFF16FB513}" srcOrd="1" destOrd="0" presId="urn:microsoft.com/office/officeart/2005/8/layout/hList3"/>
    <dgm:cxn modelId="{F54A2442-F9EA-4788-9FCB-EF2D4921F062}" type="presParOf" srcId="{00F968C3-6379-490A-B37A-E68D3336F871}" destId="{D93E8F26-6174-4A6D-A057-3151382BCD82}" srcOrd="2" destOrd="0" presId="urn:microsoft.com/office/officeart/2005/8/layout/hList3"/>
    <dgm:cxn modelId="{61CDA578-DDF7-4C54-B2D6-0D5EC18271B1}" type="presParOf" srcId="{74D6B857-B152-4621-AAEF-893AD0A35F91}" destId="{91DDB82E-1A93-46B6-9024-BF37B4C686F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FBDFE7-75B0-445A-9474-B18B01FB40E6}" type="doc">
      <dgm:prSet loTypeId="urn:microsoft.com/office/officeart/2005/8/layout/process3" loCatId="process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hr-HR"/>
        </a:p>
      </dgm:t>
    </dgm:pt>
    <dgm:pt modelId="{890361B8-E035-4B80-93F4-FFE5F74BB6C6}">
      <dgm:prSet phldrT="[Text]" custT="1"/>
      <dgm:spPr/>
      <dgm:t>
        <a:bodyPr/>
        <a:lstStyle/>
        <a:p>
          <a:r>
            <a:rPr lang="hr-HR" sz="2800" dirty="0" smtClean="0"/>
            <a:t>Prije izmjene zakona</a:t>
          </a:r>
          <a:endParaRPr lang="hr-HR" sz="2800" dirty="0"/>
        </a:p>
      </dgm:t>
    </dgm:pt>
    <dgm:pt modelId="{21AC9C59-CCAF-4D31-BB6B-61630AA90AED}" type="parTrans" cxnId="{15681FDB-6D9B-45E2-8C2A-30BF02A3662E}">
      <dgm:prSet/>
      <dgm:spPr/>
      <dgm:t>
        <a:bodyPr/>
        <a:lstStyle/>
        <a:p>
          <a:endParaRPr lang="hr-HR"/>
        </a:p>
      </dgm:t>
    </dgm:pt>
    <dgm:pt modelId="{370EA80E-1107-4D7B-8272-8107A8BC4119}" type="sibTrans" cxnId="{15681FDB-6D9B-45E2-8C2A-30BF02A3662E}">
      <dgm:prSet/>
      <dgm:spPr/>
      <dgm:t>
        <a:bodyPr/>
        <a:lstStyle/>
        <a:p>
          <a:endParaRPr lang="hr-HR"/>
        </a:p>
      </dgm:t>
    </dgm:pt>
    <dgm:pt modelId="{5478F10C-45DC-478A-B7C7-6911FDC98050}">
      <dgm:prSet phldrT="[Text]"/>
      <dgm:spPr/>
      <dgm:t>
        <a:bodyPr/>
        <a:lstStyle/>
        <a:p>
          <a:r>
            <a:rPr lang="hr-HR" b="1" dirty="0" smtClean="0"/>
            <a:t>više od 23 milijuna kn samo za 2009.</a:t>
          </a:r>
          <a:endParaRPr lang="hr-HR" b="1" dirty="0"/>
        </a:p>
      </dgm:t>
    </dgm:pt>
    <dgm:pt modelId="{8D100A01-AE03-4419-860A-8A3C488E1BB1}" type="parTrans" cxnId="{9B4813A3-E617-48A7-AD5C-B03BE07929BF}">
      <dgm:prSet/>
      <dgm:spPr/>
      <dgm:t>
        <a:bodyPr/>
        <a:lstStyle/>
        <a:p>
          <a:endParaRPr lang="hr-HR"/>
        </a:p>
      </dgm:t>
    </dgm:pt>
    <dgm:pt modelId="{55B111BC-C0F8-4955-9951-A55F918DE874}" type="sibTrans" cxnId="{9B4813A3-E617-48A7-AD5C-B03BE07929BF}">
      <dgm:prSet/>
      <dgm:spPr/>
      <dgm:t>
        <a:bodyPr/>
        <a:lstStyle/>
        <a:p>
          <a:endParaRPr lang="hr-HR"/>
        </a:p>
      </dgm:t>
    </dgm:pt>
    <dgm:pt modelId="{D1E421A7-6351-429C-8F9B-E6E648C4B613}">
      <dgm:prSet phldrT="[Text]" custT="1"/>
      <dgm:spPr/>
      <dgm:t>
        <a:bodyPr/>
        <a:lstStyle/>
        <a:p>
          <a:r>
            <a:rPr lang="hr-HR" sz="2800" dirty="0" smtClean="0"/>
            <a:t>Nakon izmjene zakona</a:t>
          </a:r>
          <a:endParaRPr lang="hr-HR" sz="2800" dirty="0"/>
        </a:p>
      </dgm:t>
    </dgm:pt>
    <dgm:pt modelId="{B384F275-32D9-4F29-ADBB-2202E2E69DE7}" type="parTrans" cxnId="{6C663458-F14F-447C-9668-DC818350661E}">
      <dgm:prSet/>
      <dgm:spPr/>
      <dgm:t>
        <a:bodyPr/>
        <a:lstStyle/>
        <a:p>
          <a:endParaRPr lang="hr-HR"/>
        </a:p>
      </dgm:t>
    </dgm:pt>
    <dgm:pt modelId="{B84EB905-F350-4257-A17D-4F75EF9C09E6}" type="sibTrans" cxnId="{6C663458-F14F-447C-9668-DC818350661E}">
      <dgm:prSet/>
      <dgm:spPr/>
      <dgm:t>
        <a:bodyPr/>
        <a:lstStyle/>
        <a:p>
          <a:endParaRPr lang="hr-HR"/>
        </a:p>
      </dgm:t>
    </dgm:pt>
    <dgm:pt modelId="{B9E659E1-2C4E-46A0-AF54-D2F44039BEF0}">
      <dgm:prSet phldrT="[Text]"/>
      <dgm:spPr/>
      <dgm:t>
        <a:bodyPr/>
        <a:lstStyle/>
        <a:p>
          <a:r>
            <a:rPr lang="hr-HR" b="1" dirty="0" smtClean="0"/>
            <a:t>manje od 150 tisuća kn za 2009.</a:t>
          </a:r>
          <a:endParaRPr lang="hr-HR" b="1" dirty="0"/>
        </a:p>
      </dgm:t>
    </dgm:pt>
    <dgm:pt modelId="{6267BFEA-E8B7-489D-B14F-19472FFA07B1}" type="parTrans" cxnId="{8475A04A-D45B-4FD3-92A5-BEE34F43A0BB}">
      <dgm:prSet/>
      <dgm:spPr/>
      <dgm:t>
        <a:bodyPr/>
        <a:lstStyle/>
        <a:p>
          <a:endParaRPr lang="hr-HR"/>
        </a:p>
      </dgm:t>
    </dgm:pt>
    <dgm:pt modelId="{4DAB5E86-8FD0-4C27-B4CC-848F807679B0}" type="sibTrans" cxnId="{8475A04A-D45B-4FD3-92A5-BEE34F43A0BB}">
      <dgm:prSet/>
      <dgm:spPr/>
      <dgm:t>
        <a:bodyPr/>
        <a:lstStyle/>
        <a:p>
          <a:endParaRPr lang="hr-HR"/>
        </a:p>
      </dgm:t>
    </dgm:pt>
    <dgm:pt modelId="{BE53E5DF-D8C8-4612-BDD0-8164E8084936}" type="pres">
      <dgm:prSet presAssocID="{E4FBDFE7-75B0-445A-9474-B18B01FB40E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3D68872-43D6-4183-9980-2F7C670B5D83}" type="pres">
      <dgm:prSet presAssocID="{890361B8-E035-4B80-93F4-FFE5F74BB6C6}" presName="composite" presStyleCnt="0"/>
      <dgm:spPr/>
    </dgm:pt>
    <dgm:pt modelId="{A496F647-0F15-4ED9-9BA8-4FF2C7A26B32}" type="pres">
      <dgm:prSet presAssocID="{890361B8-E035-4B80-93F4-FFE5F74BB6C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02CFD3-8697-47AA-AE01-8EEA99509D98}" type="pres">
      <dgm:prSet presAssocID="{890361B8-E035-4B80-93F4-FFE5F74BB6C6}" presName="parSh" presStyleLbl="node1" presStyleIdx="0" presStyleCnt="2"/>
      <dgm:spPr/>
      <dgm:t>
        <a:bodyPr/>
        <a:lstStyle/>
        <a:p>
          <a:endParaRPr lang="hr-HR"/>
        </a:p>
      </dgm:t>
    </dgm:pt>
    <dgm:pt modelId="{3282CD8B-3D07-41A8-9169-5889E8011657}" type="pres">
      <dgm:prSet presAssocID="{890361B8-E035-4B80-93F4-FFE5F74BB6C6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C3B7BD-804A-4C30-B4BE-9CCDD5DE541B}" type="pres">
      <dgm:prSet presAssocID="{370EA80E-1107-4D7B-8272-8107A8BC4119}" presName="sibTrans" presStyleLbl="sibTrans2D1" presStyleIdx="0" presStyleCnt="1"/>
      <dgm:spPr/>
      <dgm:t>
        <a:bodyPr/>
        <a:lstStyle/>
        <a:p>
          <a:endParaRPr lang="hr-HR"/>
        </a:p>
      </dgm:t>
    </dgm:pt>
    <dgm:pt modelId="{3801E5E3-D931-41DD-8CCC-530475CC00D8}" type="pres">
      <dgm:prSet presAssocID="{370EA80E-1107-4D7B-8272-8107A8BC4119}" presName="connTx" presStyleLbl="sibTrans2D1" presStyleIdx="0" presStyleCnt="1"/>
      <dgm:spPr/>
      <dgm:t>
        <a:bodyPr/>
        <a:lstStyle/>
        <a:p>
          <a:endParaRPr lang="hr-HR"/>
        </a:p>
      </dgm:t>
    </dgm:pt>
    <dgm:pt modelId="{C1D5DAED-7669-432F-B726-4AD6F27474DE}" type="pres">
      <dgm:prSet presAssocID="{D1E421A7-6351-429C-8F9B-E6E648C4B613}" presName="composite" presStyleCnt="0"/>
      <dgm:spPr/>
    </dgm:pt>
    <dgm:pt modelId="{F7E39773-3FC9-4866-B072-2C18E3F5D7A9}" type="pres">
      <dgm:prSet presAssocID="{D1E421A7-6351-429C-8F9B-E6E648C4B613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64461E-39B2-4F37-B8B1-F3BBA8619BF6}" type="pres">
      <dgm:prSet presAssocID="{D1E421A7-6351-429C-8F9B-E6E648C4B613}" presName="parSh" presStyleLbl="node1" presStyleIdx="1" presStyleCnt="2"/>
      <dgm:spPr/>
      <dgm:t>
        <a:bodyPr/>
        <a:lstStyle/>
        <a:p>
          <a:endParaRPr lang="hr-HR"/>
        </a:p>
      </dgm:t>
    </dgm:pt>
    <dgm:pt modelId="{B244648E-7199-464D-B3A3-149E036EF49A}" type="pres">
      <dgm:prSet presAssocID="{D1E421A7-6351-429C-8F9B-E6E648C4B613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41BEF0D-16ED-4A78-B646-EEEB63E11977}" type="presOf" srcId="{890361B8-E035-4B80-93F4-FFE5F74BB6C6}" destId="{A496F647-0F15-4ED9-9BA8-4FF2C7A26B32}" srcOrd="0" destOrd="0" presId="urn:microsoft.com/office/officeart/2005/8/layout/process3"/>
    <dgm:cxn modelId="{F4B05003-A2F7-4B20-AEAA-909798513FA3}" type="presOf" srcId="{B9E659E1-2C4E-46A0-AF54-D2F44039BEF0}" destId="{B244648E-7199-464D-B3A3-149E036EF49A}" srcOrd="0" destOrd="0" presId="urn:microsoft.com/office/officeart/2005/8/layout/process3"/>
    <dgm:cxn modelId="{D6BC7451-AF6E-4350-850B-909F7F6AF9C7}" type="presOf" srcId="{370EA80E-1107-4D7B-8272-8107A8BC4119}" destId="{1AC3B7BD-804A-4C30-B4BE-9CCDD5DE541B}" srcOrd="0" destOrd="0" presId="urn:microsoft.com/office/officeart/2005/8/layout/process3"/>
    <dgm:cxn modelId="{52E5A519-2A8F-4DFE-A600-A03D2C50D8C8}" type="presOf" srcId="{D1E421A7-6351-429C-8F9B-E6E648C4B613}" destId="{F7E39773-3FC9-4866-B072-2C18E3F5D7A9}" srcOrd="0" destOrd="0" presId="urn:microsoft.com/office/officeart/2005/8/layout/process3"/>
    <dgm:cxn modelId="{E1A2101B-E92C-43B3-90AF-43507448EF76}" type="presOf" srcId="{D1E421A7-6351-429C-8F9B-E6E648C4B613}" destId="{A464461E-39B2-4F37-B8B1-F3BBA8619BF6}" srcOrd="1" destOrd="0" presId="urn:microsoft.com/office/officeart/2005/8/layout/process3"/>
    <dgm:cxn modelId="{F729FE5C-EF04-4471-BEA5-46B6A808350E}" type="presOf" srcId="{370EA80E-1107-4D7B-8272-8107A8BC4119}" destId="{3801E5E3-D931-41DD-8CCC-530475CC00D8}" srcOrd="1" destOrd="0" presId="urn:microsoft.com/office/officeart/2005/8/layout/process3"/>
    <dgm:cxn modelId="{1054A90C-0889-445C-9DE2-309B3E5B69D6}" type="presOf" srcId="{E4FBDFE7-75B0-445A-9474-B18B01FB40E6}" destId="{BE53E5DF-D8C8-4612-BDD0-8164E8084936}" srcOrd="0" destOrd="0" presId="urn:microsoft.com/office/officeart/2005/8/layout/process3"/>
    <dgm:cxn modelId="{A25EC862-7865-4AFE-BB1B-E813EB9BB390}" type="presOf" srcId="{5478F10C-45DC-478A-B7C7-6911FDC98050}" destId="{3282CD8B-3D07-41A8-9169-5889E8011657}" srcOrd="0" destOrd="0" presId="urn:microsoft.com/office/officeart/2005/8/layout/process3"/>
    <dgm:cxn modelId="{9B4813A3-E617-48A7-AD5C-B03BE07929BF}" srcId="{890361B8-E035-4B80-93F4-FFE5F74BB6C6}" destId="{5478F10C-45DC-478A-B7C7-6911FDC98050}" srcOrd="0" destOrd="0" parTransId="{8D100A01-AE03-4419-860A-8A3C488E1BB1}" sibTransId="{55B111BC-C0F8-4955-9951-A55F918DE874}"/>
    <dgm:cxn modelId="{8475A04A-D45B-4FD3-92A5-BEE34F43A0BB}" srcId="{D1E421A7-6351-429C-8F9B-E6E648C4B613}" destId="{B9E659E1-2C4E-46A0-AF54-D2F44039BEF0}" srcOrd="0" destOrd="0" parTransId="{6267BFEA-E8B7-489D-B14F-19472FFA07B1}" sibTransId="{4DAB5E86-8FD0-4C27-B4CC-848F807679B0}"/>
    <dgm:cxn modelId="{6C663458-F14F-447C-9668-DC818350661E}" srcId="{E4FBDFE7-75B0-445A-9474-B18B01FB40E6}" destId="{D1E421A7-6351-429C-8F9B-E6E648C4B613}" srcOrd="1" destOrd="0" parTransId="{B384F275-32D9-4F29-ADBB-2202E2E69DE7}" sibTransId="{B84EB905-F350-4257-A17D-4F75EF9C09E6}"/>
    <dgm:cxn modelId="{15681FDB-6D9B-45E2-8C2A-30BF02A3662E}" srcId="{E4FBDFE7-75B0-445A-9474-B18B01FB40E6}" destId="{890361B8-E035-4B80-93F4-FFE5F74BB6C6}" srcOrd="0" destOrd="0" parTransId="{21AC9C59-CCAF-4D31-BB6B-61630AA90AED}" sibTransId="{370EA80E-1107-4D7B-8272-8107A8BC4119}"/>
    <dgm:cxn modelId="{9E615809-1BCF-4277-8B89-19D11FB9CBC3}" type="presOf" srcId="{890361B8-E035-4B80-93F4-FFE5F74BB6C6}" destId="{7A02CFD3-8697-47AA-AE01-8EEA99509D98}" srcOrd="1" destOrd="0" presId="urn:microsoft.com/office/officeart/2005/8/layout/process3"/>
    <dgm:cxn modelId="{6DFA4CFE-36C7-4B9A-A53F-F33E350221FC}" type="presParOf" srcId="{BE53E5DF-D8C8-4612-BDD0-8164E8084936}" destId="{13D68872-43D6-4183-9980-2F7C670B5D83}" srcOrd="0" destOrd="0" presId="urn:microsoft.com/office/officeart/2005/8/layout/process3"/>
    <dgm:cxn modelId="{238FB77B-387C-4519-8585-6193A4EA8C17}" type="presParOf" srcId="{13D68872-43D6-4183-9980-2F7C670B5D83}" destId="{A496F647-0F15-4ED9-9BA8-4FF2C7A26B32}" srcOrd="0" destOrd="0" presId="urn:microsoft.com/office/officeart/2005/8/layout/process3"/>
    <dgm:cxn modelId="{E904A01D-B7AA-44EC-9BF3-E6985BA43402}" type="presParOf" srcId="{13D68872-43D6-4183-9980-2F7C670B5D83}" destId="{7A02CFD3-8697-47AA-AE01-8EEA99509D98}" srcOrd="1" destOrd="0" presId="urn:microsoft.com/office/officeart/2005/8/layout/process3"/>
    <dgm:cxn modelId="{EEEBB66A-976C-4364-B56B-52F529D9F760}" type="presParOf" srcId="{13D68872-43D6-4183-9980-2F7C670B5D83}" destId="{3282CD8B-3D07-41A8-9169-5889E8011657}" srcOrd="2" destOrd="0" presId="urn:microsoft.com/office/officeart/2005/8/layout/process3"/>
    <dgm:cxn modelId="{2A60D4C1-FCB6-463B-B2F2-440FEE53F12F}" type="presParOf" srcId="{BE53E5DF-D8C8-4612-BDD0-8164E8084936}" destId="{1AC3B7BD-804A-4C30-B4BE-9CCDD5DE541B}" srcOrd="1" destOrd="0" presId="urn:microsoft.com/office/officeart/2005/8/layout/process3"/>
    <dgm:cxn modelId="{F91522A8-96E8-4F0D-8859-2D8EEBB11AB1}" type="presParOf" srcId="{1AC3B7BD-804A-4C30-B4BE-9CCDD5DE541B}" destId="{3801E5E3-D931-41DD-8CCC-530475CC00D8}" srcOrd="0" destOrd="0" presId="urn:microsoft.com/office/officeart/2005/8/layout/process3"/>
    <dgm:cxn modelId="{EA93BA84-C700-42A1-99DF-3A9A191ABAC5}" type="presParOf" srcId="{BE53E5DF-D8C8-4612-BDD0-8164E8084936}" destId="{C1D5DAED-7669-432F-B726-4AD6F27474DE}" srcOrd="2" destOrd="0" presId="urn:microsoft.com/office/officeart/2005/8/layout/process3"/>
    <dgm:cxn modelId="{99EC727C-45E4-4EE8-8FEF-B7DC17A56069}" type="presParOf" srcId="{C1D5DAED-7669-432F-B726-4AD6F27474DE}" destId="{F7E39773-3FC9-4866-B072-2C18E3F5D7A9}" srcOrd="0" destOrd="0" presId="urn:microsoft.com/office/officeart/2005/8/layout/process3"/>
    <dgm:cxn modelId="{BFE0D743-AFD3-4F0F-A762-57D223A4C361}" type="presParOf" srcId="{C1D5DAED-7669-432F-B726-4AD6F27474DE}" destId="{A464461E-39B2-4F37-B8B1-F3BBA8619BF6}" srcOrd="1" destOrd="0" presId="urn:microsoft.com/office/officeart/2005/8/layout/process3"/>
    <dgm:cxn modelId="{208E0C24-1E27-433A-919D-A49EEAE2ACCA}" type="presParOf" srcId="{C1D5DAED-7669-432F-B726-4AD6F27474DE}" destId="{B244648E-7199-464D-B3A3-149E036EF49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BC6787A-9B68-407F-ACE0-5EC1172EB08C}" type="doc">
      <dgm:prSet loTypeId="urn:microsoft.com/office/officeart/2005/8/layout/process2" loCatId="process" qsTypeId="urn:microsoft.com/office/officeart/2005/8/quickstyle/3d2" qsCatId="3D" csTypeId="urn:microsoft.com/office/officeart/2005/8/colors/colorful1" csCatId="colorful" phldr="1"/>
      <dgm:spPr/>
    </dgm:pt>
    <dgm:pt modelId="{48678C23-E768-4ACD-8036-98366D6E972C}">
      <dgm:prSet custT="1"/>
      <dgm:spPr/>
      <dgm:t>
        <a:bodyPr/>
        <a:lstStyle/>
        <a:p>
          <a:r>
            <a:rPr lang="hr-HR" sz="2000" dirty="0" smtClean="0"/>
            <a:t>za svaku pojedinu i stvarnu štetu utvrđuje se obveza i pravo HZZO-a na potraživanje naknade iste od odgovornog osiguratelja automobilske odgovornosti </a:t>
          </a:r>
          <a:endParaRPr lang="hr-HR" sz="2000" dirty="0"/>
        </a:p>
      </dgm:t>
    </dgm:pt>
    <dgm:pt modelId="{20514E6F-281A-481C-87FA-7FBFAF2BB18B}" type="parTrans" cxnId="{F86CFD1B-2BB2-4767-89C4-CD7ADBE12899}">
      <dgm:prSet/>
      <dgm:spPr/>
      <dgm:t>
        <a:bodyPr/>
        <a:lstStyle/>
        <a:p>
          <a:endParaRPr lang="hr-HR"/>
        </a:p>
      </dgm:t>
    </dgm:pt>
    <dgm:pt modelId="{A83EF2A3-83B7-4A3D-A818-199143452227}" type="sibTrans" cxnId="{F86CFD1B-2BB2-4767-89C4-CD7ADBE12899}">
      <dgm:prSet/>
      <dgm:spPr/>
      <dgm:t>
        <a:bodyPr/>
        <a:lstStyle/>
        <a:p>
          <a:endParaRPr lang="hr-HR"/>
        </a:p>
      </dgm:t>
    </dgm:pt>
    <dgm:pt modelId="{A09558BE-9700-42AF-BE67-C2F75BC5BEDA}">
      <dgm:prSet custT="1"/>
      <dgm:spPr/>
      <dgm:t>
        <a:bodyPr/>
        <a:lstStyle/>
        <a:p>
          <a:r>
            <a:rPr lang="hr-HR" sz="2000" dirty="0" smtClean="0"/>
            <a:t>određen iznos u visini od 7% (početno 10%) naplaćene funkcionalne premije osiguranja od AO, kao iznos naknade prouzročene štete HZZO-u, s osnova svih prouzročenih šteta – NOVO UREĐENJE</a:t>
          </a:r>
          <a:endParaRPr lang="hr-HR" sz="2000" dirty="0"/>
        </a:p>
      </dgm:t>
    </dgm:pt>
    <dgm:pt modelId="{326D9398-5328-4C6E-ADA5-FCC9028BD7A2}" type="parTrans" cxnId="{D8D0144B-DC4E-47C9-A615-9A4CD5AD6EDB}">
      <dgm:prSet/>
      <dgm:spPr/>
      <dgm:t>
        <a:bodyPr/>
        <a:lstStyle/>
        <a:p>
          <a:endParaRPr lang="hr-HR"/>
        </a:p>
      </dgm:t>
    </dgm:pt>
    <dgm:pt modelId="{2AC2BDD6-2141-4EDE-AFB2-7B1B508F11CA}" type="sibTrans" cxnId="{D8D0144B-DC4E-47C9-A615-9A4CD5AD6EDB}">
      <dgm:prSet/>
      <dgm:spPr/>
      <dgm:t>
        <a:bodyPr/>
        <a:lstStyle/>
        <a:p>
          <a:endParaRPr lang="hr-HR"/>
        </a:p>
      </dgm:t>
    </dgm:pt>
    <dgm:pt modelId="{87AD432C-F834-43A9-ADBC-477AD7F257F9}" type="pres">
      <dgm:prSet presAssocID="{CBC6787A-9B68-407F-ACE0-5EC1172EB08C}" presName="linearFlow" presStyleCnt="0">
        <dgm:presLayoutVars>
          <dgm:resizeHandles val="exact"/>
        </dgm:presLayoutVars>
      </dgm:prSet>
      <dgm:spPr/>
    </dgm:pt>
    <dgm:pt modelId="{60F39E3E-CBA2-4DB7-98CE-DCEC82EB6088}" type="pres">
      <dgm:prSet presAssocID="{48678C23-E768-4ACD-8036-98366D6E972C}" presName="node" presStyleLbl="node1" presStyleIdx="0" presStyleCnt="2" custScaleX="350308" custScaleY="108001" custLinFactNeighborX="2587" custLinFactNeighborY="-17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E1E396-8987-4779-B703-40DDCACA89D8}" type="pres">
      <dgm:prSet presAssocID="{A83EF2A3-83B7-4A3D-A818-199143452227}" presName="sibTrans" presStyleLbl="sibTrans2D1" presStyleIdx="0" presStyleCnt="1" custAng="0" custScaleX="110789"/>
      <dgm:spPr/>
      <dgm:t>
        <a:bodyPr/>
        <a:lstStyle/>
        <a:p>
          <a:endParaRPr lang="hr-HR"/>
        </a:p>
      </dgm:t>
    </dgm:pt>
    <dgm:pt modelId="{0CA2F8A3-EE5B-41B6-BE2F-BCFA3E3EB554}" type="pres">
      <dgm:prSet presAssocID="{A83EF2A3-83B7-4A3D-A818-199143452227}" presName="connectorText" presStyleLbl="sibTrans2D1" presStyleIdx="0" presStyleCnt="1"/>
      <dgm:spPr/>
      <dgm:t>
        <a:bodyPr/>
        <a:lstStyle/>
        <a:p>
          <a:endParaRPr lang="hr-HR"/>
        </a:p>
      </dgm:t>
    </dgm:pt>
    <dgm:pt modelId="{ED685379-2871-42B7-A1B3-FA62AC5C8C8F}" type="pres">
      <dgm:prSet presAssocID="{A09558BE-9700-42AF-BE67-C2F75BC5BEDA}" presName="node" presStyleLbl="node1" presStyleIdx="1" presStyleCnt="2" custAng="0" custScaleX="350308" custScaleY="117265" custLinFactNeighborX="2764" custLinFactNeighborY="-75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EB29E49-EEFE-4E82-A469-4BC752F65202}" type="presOf" srcId="{A83EF2A3-83B7-4A3D-A818-199143452227}" destId="{61E1E396-8987-4779-B703-40DDCACA89D8}" srcOrd="0" destOrd="0" presId="urn:microsoft.com/office/officeart/2005/8/layout/process2"/>
    <dgm:cxn modelId="{25C9AF8E-309F-42C2-8A4A-50F53D151A65}" type="presOf" srcId="{48678C23-E768-4ACD-8036-98366D6E972C}" destId="{60F39E3E-CBA2-4DB7-98CE-DCEC82EB6088}" srcOrd="0" destOrd="0" presId="urn:microsoft.com/office/officeart/2005/8/layout/process2"/>
    <dgm:cxn modelId="{5509248F-ED10-477E-9202-EEDE9DC84E08}" type="presOf" srcId="{CBC6787A-9B68-407F-ACE0-5EC1172EB08C}" destId="{87AD432C-F834-43A9-ADBC-477AD7F257F9}" srcOrd="0" destOrd="0" presId="urn:microsoft.com/office/officeart/2005/8/layout/process2"/>
    <dgm:cxn modelId="{CA800733-6BC8-4214-88BC-7BE2854493A6}" type="presOf" srcId="{A09558BE-9700-42AF-BE67-C2F75BC5BEDA}" destId="{ED685379-2871-42B7-A1B3-FA62AC5C8C8F}" srcOrd="0" destOrd="0" presId="urn:microsoft.com/office/officeart/2005/8/layout/process2"/>
    <dgm:cxn modelId="{B5060785-4750-4534-AC88-88CCF4CF4A3C}" type="presOf" srcId="{A83EF2A3-83B7-4A3D-A818-199143452227}" destId="{0CA2F8A3-EE5B-41B6-BE2F-BCFA3E3EB554}" srcOrd="1" destOrd="0" presId="urn:microsoft.com/office/officeart/2005/8/layout/process2"/>
    <dgm:cxn modelId="{F86CFD1B-2BB2-4767-89C4-CD7ADBE12899}" srcId="{CBC6787A-9B68-407F-ACE0-5EC1172EB08C}" destId="{48678C23-E768-4ACD-8036-98366D6E972C}" srcOrd="0" destOrd="0" parTransId="{20514E6F-281A-481C-87FA-7FBFAF2BB18B}" sibTransId="{A83EF2A3-83B7-4A3D-A818-199143452227}"/>
    <dgm:cxn modelId="{D8D0144B-DC4E-47C9-A615-9A4CD5AD6EDB}" srcId="{CBC6787A-9B68-407F-ACE0-5EC1172EB08C}" destId="{A09558BE-9700-42AF-BE67-C2F75BC5BEDA}" srcOrd="1" destOrd="0" parTransId="{326D9398-5328-4C6E-ADA5-FCC9028BD7A2}" sibTransId="{2AC2BDD6-2141-4EDE-AFB2-7B1B508F11CA}"/>
    <dgm:cxn modelId="{71EB1750-AB17-454C-9D70-946E1BE9F1BB}" type="presParOf" srcId="{87AD432C-F834-43A9-ADBC-477AD7F257F9}" destId="{60F39E3E-CBA2-4DB7-98CE-DCEC82EB6088}" srcOrd="0" destOrd="0" presId="urn:microsoft.com/office/officeart/2005/8/layout/process2"/>
    <dgm:cxn modelId="{F607D83E-C9BB-475A-B2AA-F3836B9943DD}" type="presParOf" srcId="{87AD432C-F834-43A9-ADBC-477AD7F257F9}" destId="{61E1E396-8987-4779-B703-40DDCACA89D8}" srcOrd="1" destOrd="0" presId="urn:microsoft.com/office/officeart/2005/8/layout/process2"/>
    <dgm:cxn modelId="{B7DBD094-02FA-45D6-983C-F3F6447DDFF9}" type="presParOf" srcId="{61E1E396-8987-4779-B703-40DDCACA89D8}" destId="{0CA2F8A3-EE5B-41B6-BE2F-BCFA3E3EB554}" srcOrd="0" destOrd="0" presId="urn:microsoft.com/office/officeart/2005/8/layout/process2"/>
    <dgm:cxn modelId="{368665BB-A8E6-43B9-B670-F62355AC6C98}" type="presParOf" srcId="{87AD432C-F834-43A9-ADBC-477AD7F257F9}" destId="{ED685379-2871-42B7-A1B3-FA62AC5C8C8F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8A8AA6D-C397-4B20-9ACD-1D93616F421D}" type="doc">
      <dgm:prSet loTypeId="urn:microsoft.com/office/officeart/2005/8/layout/arrow5" loCatId="process" qsTypeId="urn:microsoft.com/office/officeart/2005/8/quickstyle/3d5" qsCatId="3D" csTypeId="urn:microsoft.com/office/officeart/2005/8/colors/accent3_2" csCatId="accent3" phldr="1"/>
      <dgm:spPr/>
      <dgm:t>
        <a:bodyPr/>
        <a:lstStyle/>
        <a:p>
          <a:endParaRPr lang="hr-HR"/>
        </a:p>
      </dgm:t>
    </dgm:pt>
    <dgm:pt modelId="{D2368952-5BB2-4BF2-9689-4699B85F9C89}">
      <dgm:prSet custT="1"/>
      <dgm:spPr/>
      <dgm:t>
        <a:bodyPr/>
        <a:lstStyle/>
        <a:p>
          <a:r>
            <a:rPr lang="hr-HR" sz="1600" dirty="0" smtClean="0"/>
            <a:t>naknada </a:t>
          </a:r>
          <a:r>
            <a:rPr lang="hr-HR" sz="1600" u="sng" dirty="0" smtClean="0"/>
            <a:t>stvarne</a:t>
          </a:r>
          <a:r>
            <a:rPr lang="hr-HR" sz="1600" dirty="0" smtClean="0"/>
            <a:t> štete u okviru odgovornosti svog osiguranika i granicama obveze preuzete ugovorom o osiguranju (</a:t>
          </a:r>
          <a:r>
            <a:rPr lang="hr-HR" sz="1600" dirty="0" err="1" smtClean="0"/>
            <a:t>čl</a:t>
          </a:r>
          <a:r>
            <a:rPr lang="hr-HR" sz="1600" dirty="0" smtClean="0"/>
            <a:t>. 27. ZOOP)</a:t>
          </a:r>
          <a:endParaRPr lang="en-GB" sz="1600" dirty="0" smtClean="0"/>
        </a:p>
      </dgm:t>
    </dgm:pt>
    <dgm:pt modelId="{67E127A3-B9C5-4CA7-9D85-46BA50CD8E70}" type="parTrans" cxnId="{10EB51A4-21DB-4CFD-86F6-B0F888203053}">
      <dgm:prSet/>
      <dgm:spPr/>
      <dgm:t>
        <a:bodyPr/>
        <a:lstStyle/>
        <a:p>
          <a:endParaRPr lang="hr-HR"/>
        </a:p>
      </dgm:t>
    </dgm:pt>
    <dgm:pt modelId="{6A53039F-C01F-4DC9-9589-EF191419AD96}" type="sibTrans" cxnId="{10EB51A4-21DB-4CFD-86F6-B0F888203053}">
      <dgm:prSet/>
      <dgm:spPr/>
      <dgm:t>
        <a:bodyPr/>
        <a:lstStyle/>
        <a:p>
          <a:endParaRPr lang="hr-HR"/>
        </a:p>
      </dgm:t>
    </dgm:pt>
    <dgm:pt modelId="{4E4A6A4E-86ED-4D38-8F4B-284849738D0B}">
      <dgm:prSet custT="1"/>
      <dgm:spPr/>
      <dgm:t>
        <a:bodyPr/>
        <a:lstStyle/>
        <a:p>
          <a:r>
            <a:rPr lang="hr-HR" sz="1700" dirty="0" smtClean="0"/>
            <a:t>naknada </a:t>
          </a:r>
          <a:r>
            <a:rPr lang="hr-HR" sz="1700" u="sng" dirty="0" smtClean="0"/>
            <a:t>paušalno</a:t>
          </a:r>
          <a:r>
            <a:rPr lang="hr-HR" sz="1700" dirty="0" smtClean="0"/>
            <a:t> određenog iznosa koji bi trebao predstavljati naknadu prouzročene štete (</a:t>
          </a:r>
          <a:r>
            <a:rPr lang="hr-HR" sz="1700" dirty="0" err="1" smtClean="0"/>
            <a:t>čl</a:t>
          </a:r>
          <a:r>
            <a:rPr lang="hr-HR" sz="1700" dirty="0" smtClean="0"/>
            <a:t>. 53. ZOZO/08)</a:t>
          </a:r>
          <a:endParaRPr lang="hr-HR" sz="1700" dirty="0"/>
        </a:p>
      </dgm:t>
    </dgm:pt>
    <dgm:pt modelId="{A985507B-D587-41CE-9137-6592188D9D2C}" type="parTrans" cxnId="{7DBB808D-3E34-416E-B90F-18DA24B78E7B}">
      <dgm:prSet/>
      <dgm:spPr/>
      <dgm:t>
        <a:bodyPr/>
        <a:lstStyle/>
        <a:p>
          <a:endParaRPr lang="hr-HR"/>
        </a:p>
      </dgm:t>
    </dgm:pt>
    <dgm:pt modelId="{BB540400-CB13-4A45-B536-81171BE80E78}" type="sibTrans" cxnId="{7DBB808D-3E34-416E-B90F-18DA24B78E7B}">
      <dgm:prSet/>
      <dgm:spPr/>
      <dgm:t>
        <a:bodyPr/>
        <a:lstStyle/>
        <a:p>
          <a:endParaRPr lang="hr-HR"/>
        </a:p>
      </dgm:t>
    </dgm:pt>
    <dgm:pt modelId="{783DBCFC-D621-4B7F-94CA-18B77B2AFFFC}" type="pres">
      <dgm:prSet presAssocID="{48A8AA6D-C397-4B20-9ACD-1D93616F42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C4043CA-79C4-430E-A58E-FABAAC154E9C}" type="pres">
      <dgm:prSet presAssocID="{D2368952-5BB2-4BF2-9689-4699B85F9C8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EF1A11-82CE-4542-8799-7837EC9C5B85}" type="pres">
      <dgm:prSet presAssocID="{4E4A6A4E-86ED-4D38-8F4B-284849738D0B}" presName="arrow" presStyleLbl="node1" presStyleIdx="1" presStyleCnt="2" custRadScaleRad="189334" custRadScaleInc="1170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0EB51A4-21DB-4CFD-86F6-B0F888203053}" srcId="{48A8AA6D-C397-4B20-9ACD-1D93616F421D}" destId="{D2368952-5BB2-4BF2-9689-4699B85F9C89}" srcOrd="0" destOrd="0" parTransId="{67E127A3-B9C5-4CA7-9D85-46BA50CD8E70}" sibTransId="{6A53039F-C01F-4DC9-9589-EF191419AD96}"/>
    <dgm:cxn modelId="{7DBB808D-3E34-416E-B90F-18DA24B78E7B}" srcId="{48A8AA6D-C397-4B20-9ACD-1D93616F421D}" destId="{4E4A6A4E-86ED-4D38-8F4B-284849738D0B}" srcOrd="1" destOrd="0" parTransId="{A985507B-D587-41CE-9137-6592188D9D2C}" sibTransId="{BB540400-CB13-4A45-B536-81171BE80E78}"/>
    <dgm:cxn modelId="{28D14D01-3481-4113-A26C-B59C790A6298}" type="presOf" srcId="{4E4A6A4E-86ED-4D38-8F4B-284849738D0B}" destId="{6EEF1A11-82CE-4542-8799-7837EC9C5B85}" srcOrd="0" destOrd="0" presId="urn:microsoft.com/office/officeart/2005/8/layout/arrow5"/>
    <dgm:cxn modelId="{38CC8312-32CF-489A-97AB-7E2639D808DE}" type="presOf" srcId="{D2368952-5BB2-4BF2-9689-4699B85F9C89}" destId="{DC4043CA-79C4-430E-A58E-FABAAC154E9C}" srcOrd="0" destOrd="0" presId="urn:microsoft.com/office/officeart/2005/8/layout/arrow5"/>
    <dgm:cxn modelId="{60CA204D-B788-4AC0-8B96-D2B1BC148B6A}" type="presOf" srcId="{48A8AA6D-C397-4B20-9ACD-1D93616F421D}" destId="{783DBCFC-D621-4B7F-94CA-18B77B2AFFFC}" srcOrd="0" destOrd="0" presId="urn:microsoft.com/office/officeart/2005/8/layout/arrow5"/>
    <dgm:cxn modelId="{9D152C95-14DC-45BF-852B-2AD19028D2EC}" type="presParOf" srcId="{783DBCFC-D621-4B7F-94CA-18B77B2AFFFC}" destId="{DC4043CA-79C4-430E-A58E-FABAAC154E9C}" srcOrd="0" destOrd="0" presId="urn:microsoft.com/office/officeart/2005/8/layout/arrow5"/>
    <dgm:cxn modelId="{6529D693-186B-4CAE-A0B3-1F5E6DA9AF1E}" type="presParOf" srcId="{783DBCFC-D621-4B7F-94CA-18B77B2AFFFC}" destId="{6EEF1A11-82CE-4542-8799-7837EC9C5B8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D9E4557-0169-4D67-863A-5F6C8CCB54BD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0"/>
      <dgm:spPr/>
    </dgm:pt>
    <dgm:pt modelId="{1EA8E8BB-3905-4FD3-A1BF-CC13FDFD916F}" type="pres">
      <dgm:prSet presAssocID="{7D9E4557-0169-4D67-863A-5F6C8CCB54BD}" presName="linearFlow" presStyleCnt="0">
        <dgm:presLayoutVars>
          <dgm:dir/>
          <dgm:resizeHandles val="exact"/>
        </dgm:presLayoutVars>
      </dgm:prSet>
      <dgm:spPr/>
    </dgm:pt>
  </dgm:ptLst>
  <dgm:cxnLst>
    <dgm:cxn modelId="{8AB2756D-689B-4545-81EA-B5D943BB3ACA}" type="presOf" srcId="{7D9E4557-0169-4D67-863A-5F6C8CCB54BD}" destId="{1EA8E8BB-3905-4FD3-A1BF-CC13FDFD916F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968B221-ED72-4FC7-B1F8-674B2EC1A7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D9A93E0-C336-405F-BA06-1280242BDE9F}">
      <dgm:prSet phldrT="[Text]"/>
      <dgm:spPr/>
      <dgm:t>
        <a:bodyPr/>
        <a:lstStyle/>
        <a:p>
          <a:r>
            <a:rPr lang="hr-HR" dirty="0" smtClean="0"/>
            <a:t>2009. i 2010. – prosječno 197,5 milijuna kn godišnje </a:t>
          </a:r>
          <a:endParaRPr lang="hr-HR" dirty="0"/>
        </a:p>
      </dgm:t>
    </dgm:pt>
    <dgm:pt modelId="{76111745-C1D5-4C92-BAC6-CA6E4E849973}" type="parTrans" cxnId="{F30C50EF-925F-45C1-8CD5-04A73E3658F7}">
      <dgm:prSet/>
      <dgm:spPr/>
      <dgm:t>
        <a:bodyPr/>
        <a:lstStyle/>
        <a:p>
          <a:endParaRPr lang="hr-HR"/>
        </a:p>
      </dgm:t>
    </dgm:pt>
    <dgm:pt modelId="{F9CBC967-1A72-481A-8948-8BCB1F8111A0}" type="sibTrans" cxnId="{F30C50EF-925F-45C1-8CD5-04A73E3658F7}">
      <dgm:prSet/>
      <dgm:spPr/>
      <dgm:t>
        <a:bodyPr/>
        <a:lstStyle/>
        <a:p>
          <a:endParaRPr lang="hr-HR"/>
        </a:p>
      </dgm:t>
    </dgm:pt>
    <dgm:pt modelId="{34076450-03FD-406B-803A-66BA96424745}" type="pres">
      <dgm:prSet presAssocID="{C968B221-ED72-4FC7-B1F8-674B2EC1A7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E096091-48E4-41ED-BD67-7B351F17E5CB}" type="pres">
      <dgm:prSet presAssocID="{6D9A93E0-C336-405F-BA06-1280242BDE9F}" presName="parentText" presStyleLbl="node1" presStyleIdx="0" presStyleCnt="1" custLinFactNeighborX="-20663" custLinFactNeighborY="-8220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30C50EF-925F-45C1-8CD5-04A73E3658F7}" srcId="{C968B221-ED72-4FC7-B1F8-674B2EC1A747}" destId="{6D9A93E0-C336-405F-BA06-1280242BDE9F}" srcOrd="0" destOrd="0" parTransId="{76111745-C1D5-4C92-BAC6-CA6E4E849973}" sibTransId="{F9CBC967-1A72-481A-8948-8BCB1F8111A0}"/>
    <dgm:cxn modelId="{91F4AC83-8422-42FF-A10B-545D42A2B23A}" type="presOf" srcId="{6D9A93E0-C336-405F-BA06-1280242BDE9F}" destId="{DE096091-48E4-41ED-BD67-7B351F17E5CB}" srcOrd="0" destOrd="0" presId="urn:microsoft.com/office/officeart/2005/8/layout/vList2"/>
    <dgm:cxn modelId="{2438AEC3-2E0E-4177-BF8A-23FE60EC0F46}" type="presOf" srcId="{C968B221-ED72-4FC7-B1F8-674B2EC1A747}" destId="{34076450-03FD-406B-803A-66BA96424745}" srcOrd="0" destOrd="0" presId="urn:microsoft.com/office/officeart/2005/8/layout/vList2"/>
    <dgm:cxn modelId="{A2578DEF-8C98-4021-A67A-21DCB7CDFE4C}" type="presParOf" srcId="{34076450-03FD-406B-803A-66BA96424745}" destId="{DE096091-48E4-41ED-BD67-7B351F17E5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968B221-ED72-4FC7-B1F8-674B2EC1A7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D9A93E0-C336-405F-BA06-1280242BDE9F}">
      <dgm:prSet phldrT="[Text]"/>
      <dgm:spPr/>
      <dgm:t>
        <a:bodyPr/>
        <a:lstStyle/>
        <a:p>
          <a:r>
            <a:rPr lang="hr-HR" dirty="0" smtClean="0">
              <a:solidFill>
                <a:srgbClr val="0070C0"/>
              </a:solidFill>
            </a:rPr>
            <a:t>143 milijuna kn godišnje više od iznosa stvarne štete nanesene HZZO-u</a:t>
          </a:r>
          <a:endParaRPr lang="hr-HR" dirty="0">
            <a:solidFill>
              <a:srgbClr val="0070C0"/>
            </a:solidFill>
          </a:endParaRPr>
        </a:p>
      </dgm:t>
    </dgm:pt>
    <dgm:pt modelId="{76111745-C1D5-4C92-BAC6-CA6E4E849973}" type="parTrans" cxnId="{F30C50EF-925F-45C1-8CD5-04A73E3658F7}">
      <dgm:prSet/>
      <dgm:spPr/>
      <dgm:t>
        <a:bodyPr/>
        <a:lstStyle/>
        <a:p>
          <a:endParaRPr lang="hr-HR"/>
        </a:p>
      </dgm:t>
    </dgm:pt>
    <dgm:pt modelId="{F9CBC967-1A72-481A-8948-8BCB1F8111A0}" type="sibTrans" cxnId="{F30C50EF-925F-45C1-8CD5-04A73E3658F7}">
      <dgm:prSet/>
      <dgm:spPr/>
      <dgm:t>
        <a:bodyPr/>
        <a:lstStyle/>
        <a:p>
          <a:endParaRPr lang="hr-HR"/>
        </a:p>
      </dgm:t>
    </dgm:pt>
    <dgm:pt modelId="{34076450-03FD-406B-803A-66BA96424745}" type="pres">
      <dgm:prSet presAssocID="{C968B221-ED72-4FC7-B1F8-674B2EC1A7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E096091-48E4-41ED-BD67-7B351F17E5CB}" type="pres">
      <dgm:prSet presAssocID="{6D9A93E0-C336-405F-BA06-1280242BDE9F}" presName="parentText" presStyleLbl="node1" presStyleIdx="0" presStyleCnt="1" custLinFactNeighborX="-20663" custLinFactNeighborY="-8220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30C50EF-925F-45C1-8CD5-04A73E3658F7}" srcId="{C968B221-ED72-4FC7-B1F8-674B2EC1A747}" destId="{6D9A93E0-C336-405F-BA06-1280242BDE9F}" srcOrd="0" destOrd="0" parTransId="{76111745-C1D5-4C92-BAC6-CA6E4E849973}" sibTransId="{F9CBC967-1A72-481A-8948-8BCB1F8111A0}"/>
    <dgm:cxn modelId="{6A023B66-665E-4793-821F-F0816E75BCB6}" type="presOf" srcId="{6D9A93E0-C336-405F-BA06-1280242BDE9F}" destId="{DE096091-48E4-41ED-BD67-7B351F17E5CB}" srcOrd="0" destOrd="0" presId="urn:microsoft.com/office/officeart/2005/8/layout/vList2"/>
    <dgm:cxn modelId="{E3137568-4C9C-491F-99C8-0A3C81E0F3D9}" type="presOf" srcId="{C968B221-ED72-4FC7-B1F8-674B2EC1A747}" destId="{34076450-03FD-406B-803A-66BA96424745}" srcOrd="0" destOrd="0" presId="urn:microsoft.com/office/officeart/2005/8/layout/vList2"/>
    <dgm:cxn modelId="{1044B021-2879-4196-9374-69DC65108B3D}" type="presParOf" srcId="{34076450-03FD-406B-803A-66BA96424745}" destId="{DE096091-48E4-41ED-BD67-7B351F17E5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9ADAF44-9575-409A-9945-419ABE4407B5}" type="doc">
      <dgm:prSet loTypeId="urn:microsoft.com/office/officeart/2005/8/layout/lProcess2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C4E60CB9-CDE1-4D49-B441-2A8BFA2D63F0}">
      <dgm:prSet phldrT="[Text]" custT="1"/>
      <dgm:spPr/>
      <dgm:t>
        <a:bodyPr/>
        <a:lstStyle/>
        <a:p>
          <a:r>
            <a:rPr lang="hr-HR" sz="3200" b="1" smtClean="0">
              <a:latin typeface="+mj-lt"/>
            </a:rPr>
            <a:t>OSIGURATELJI</a:t>
          </a:r>
          <a:endParaRPr lang="hr-HR" sz="3200" b="1" dirty="0">
            <a:latin typeface="+mj-lt"/>
          </a:endParaRPr>
        </a:p>
      </dgm:t>
    </dgm:pt>
    <dgm:pt modelId="{1A431817-64AF-425B-B8E4-C1981F423421}" type="parTrans" cxnId="{9A5DD45C-F028-46C0-A340-881FC40A76EB}">
      <dgm:prSet/>
      <dgm:spPr/>
      <dgm:t>
        <a:bodyPr/>
        <a:lstStyle/>
        <a:p>
          <a:endParaRPr lang="hr-HR"/>
        </a:p>
      </dgm:t>
    </dgm:pt>
    <dgm:pt modelId="{536CCFF9-8B9C-4203-B740-65FC3C375080}" type="sibTrans" cxnId="{9A5DD45C-F028-46C0-A340-881FC40A76EB}">
      <dgm:prSet/>
      <dgm:spPr/>
      <dgm:t>
        <a:bodyPr/>
        <a:lstStyle/>
        <a:p>
          <a:endParaRPr lang="hr-HR"/>
        </a:p>
      </dgm:t>
    </dgm:pt>
    <dgm:pt modelId="{0728F20C-57F9-449C-AF96-64143DB05993}">
      <dgm:prSet phldrT="[Text]"/>
      <dgm:spPr/>
      <dgm:t>
        <a:bodyPr/>
        <a:lstStyle/>
        <a:p>
          <a:r>
            <a:rPr lang="hr-HR" dirty="0" smtClean="0">
              <a:latin typeface="+mj-lt"/>
            </a:rPr>
            <a:t>Obavljanje djelatnosti – nakon dozvole HANFE i prethodne suglasnosti ministra nadležnog za zdravstvo</a:t>
          </a:r>
          <a:endParaRPr lang="hr-HR" dirty="0">
            <a:latin typeface="+mj-lt"/>
          </a:endParaRPr>
        </a:p>
      </dgm:t>
    </dgm:pt>
    <dgm:pt modelId="{DCBD2664-B830-432A-9317-02A70B59BE01}" type="parTrans" cxnId="{D1945F7E-9A60-4BBC-B040-B566E25EE982}">
      <dgm:prSet/>
      <dgm:spPr/>
      <dgm:t>
        <a:bodyPr/>
        <a:lstStyle/>
        <a:p>
          <a:endParaRPr lang="hr-HR"/>
        </a:p>
      </dgm:t>
    </dgm:pt>
    <dgm:pt modelId="{89D00977-64B3-4FE8-8A25-B534B9D21D91}" type="sibTrans" cxnId="{D1945F7E-9A60-4BBC-B040-B566E25EE982}">
      <dgm:prSet/>
      <dgm:spPr/>
      <dgm:t>
        <a:bodyPr/>
        <a:lstStyle/>
        <a:p>
          <a:endParaRPr lang="hr-HR"/>
        </a:p>
      </dgm:t>
    </dgm:pt>
    <dgm:pt modelId="{B0E4A5BA-7E1E-4906-A8D9-EC4F72CDE470}">
      <dgm:prSet phldrT="[Text]"/>
      <dgm:spPr/>
      <dgm:t>
        <a:bodyPr/>
        <a:lstStyle/>
        <a:p>
          <a:r>
            <a:rPr lang="hr-HR" dirty="0" smtClean="0">
              <a:latin typeface="+mj-lt"/>
            </a:rPr>
            <a:t>u okvirima Zakona o osiguranju, dozvola i suglasnosti, podzakonskih akata HANFE  i ministra nadležnog za zdravstvo (pravilnici, mišljenja)</a:t>
          </a:r>
          <a:endParaRPr lang="hr-HR" dirty="0">
            <a:latin typeface="+mj-lt"/>
          </a:endParaRPr>
        </a:p>
      </dgm:t>
    </dgm:pt>
    <dgm:pt modelId="{E107B0E0-5843-4FA6-962E-B2E326396F25}" type="parTrans" cxnId="{37840535-B0BC-4624-A70B-AED70D30E693}">
      <dgm:prSet/>
      <dgm:spPr/>
      <dgm:t>
        <a:bodyPr/>
        <a:lstStyle/>
        <a:p>
          <a:endParaRPr lang="hr-HR"/>
        </a:p>
      </dgm:t>
    </dgm:pt>
    <dgm:pt modelId="{7B4A9692-0846-4081-BCC7-9ECB04E8E201}" type="sibTrans" cxnId="{37840535-B0BC-4624-A70B-AED70D30E693}">
      <dgm:prSet/>
      <dgm:spPr/>
      <dgm:t>
        <a:bodyPr/>
        <a:lstStyle/>
        <a:p>
          <a:endParaRPr lang="hr-HR"/>
        </a:p>
      </dgm:t>
    </dgm:pt>
    <dgm:pt modelId="{EB1BF41D-4481-4F74-9BE1-2D02922ACF6B}">
      <dgm:prSet phldrT="[Text]" custT="1"/>
      <dgm:spPr/>
      <dgm:t>
        <a:bodyPr/>
        <a:lstStyle/>
        <a:p>
          <a:r>
            <a:rPr lang="hr-HR" sz="3500" b="1" dirty="0" smtClean="0">
              <a:latin typeface="+mj-lt"/>
            </a:rPr>
            <a:t>HZZO</a:t>
          </a:r>
          <a:endParaRPr lang="hr-HR" sz="3500" b="1" dirty="0">
            <a:latin typeface="+mj-lt"/>
          </a:endParaRPr>
        </a:p>
      </dgm:t>
    </dgm:pt>
    <dgm:pt modelId="{8B7C8050-39A9-4E52-8C2C-3526A13354C0}" type="parTrans" cxnId="{737027AD-4B28-43CD-8642-D07850652521}">
      <dgm:prSet/>
      <dgm:spPr/>
      <dgm:t>
        <a:bodyPr/>
        <a:lstStyle/>
        <a:p>
          <a:endParaRPr lang="hr-HR"/>
        </a:p>
      </dgm:t>
    </dgm:pt>
    <dgm:pt modelId="{E14C819C-44AE-428B-A1A6-7A641BB63916}" type="sibTrans" cxnId="{737027AD-4B28-43CD-8642-D07850652521}">
      <dgm:prSet/>
      <dgm:spPr/>
      <dgm:t>
        <a:bodyPr/>
        <a:lstStyle/>
        <a:p>
          <a:endParaRPr lang="hr-HR"/>
        </a:p>
      </dgm:t>
    </dgm:pt>
    <dgm:pt modelId="{7AC3B1C3-DEA9-4F93-84A4-24CAB0E54E37}">
      <dgm:prSet phldrT="[Text]"/>
      <dgm:spPr/>
      <dgm:t>
        <a:bodyPr/>
        <a:lstStyle/>
        <a:p>
          <a:r>
            <a:rPr lang="hr-HR" dirty="0" smtClean="0">
              <a:latin typeface="+mj-lt"/>
            </a:rPr>
            <a:t>Obavljanje djelatnosti – </a:t>
          </a:r>
          <a:r>
            <a:rPr lang="hr-HR" b="1" dirty="0" smtClean="0">
              <a:latin typeface="+mj-lt"/>
            </a:rPr>
            <a:t>BEZ</a:t>
          </a:r>
          <a:r>
            <a:rPr lang="hr-HR" dirty="0" smtClean="0">
              <a:latin typeface="+mj-lt"/>
            </a:rPr>
            <a:t> dozvole HANFE i prethodne suglasnosti ministra nadležnog za zdravstvo</a:t>
          </a:r>
          <a:endParaRPr lang="hr-HR" dirty="0">
            <a:latin typeface="+mj-lt"/>
          </a:endParaRPr>
        </a:p>
      </dgm:t>
    </dgm:pt>
    <dgm:pt modelId="{C92ECF8C-1151-4E3F-B0CB-DE96CD968B08}" type="parTrans" cxnId="{BB4FBCFA-540D-4C1D-B778-45C0343B06BC}">
      <dgm:prSet/>
      <dgm:spPr/>
      <dgm:t>
        <a:bodyPr/>
        <a:lstStyle/>
        <a:p>
          <a:endParaRPr lang="hr-HR"/>
        </a:p>
      </dgm:t>
    </dgm:pt>
    <dgm:pt modelId="{FAE8AB75-2136-4B72-B203-D90B0913A54E}" type="sibTrans" cxnId="{BB4FBCFA-540D-4C1D-B778-45C0343B06BC}">
      <dgm:prSet/>
      <dgm:spPr/>
      <dgm:t>
        <a:bodyPr/>
        <a:lstStyle/>
        <a:p>
          <a:endParaRPr lang="hr-HR"/>
        </a:p>
      </dgm:t>
    </dgm:pt>
    <dgm:pt modelId="{BE5F61D7-DA6D-4D37-9A0C-28604799A75F}">
      <dgm:prSet phldrT="[Text]"/>
      <dgm:spPr/>
      <dgm:t>
        <a:bodyPr/>
        <a:lstStyle/>
        <a:p>
          <a:r>
            <a:rPr lang="vi-VN" dirty="0" smtClean="0"/>
            <a:t>Pravila provođenja dodatnoga zdravstvenog osiguranja</a:t>
          </a:r>
          <a:r>
            <a:rPr lang="hr-HR" dirty="0" smtClean="0">
              <a:latin typeface="Calibri" pitchFamily="34" charset="0"/>
            </a:rPr>
            <a:t> koje provodi HZZO </a:t>
          </a:r>
          <a:r>
            <a:rPr lang="hr-HR" u="sng" dirty="0" smtClean="0">
              <a:latin typeface="Calibri" pitchFamily="34" charset="0"/>
            </a:rPr>
            <a:t>donosi Upravno vijeće HZZO-a</a:t>
          </a:r>
          <a:r>
            <a:rPr lang="hr-HR" dirty="0" smtClean="0">
              <a:latin typeface="Calibri" pitchFamily="34" charset="0"/>
            </a:rPr>
            <a:t> – čl. 25. st. 2. ZDZO</a:t>
          </a:r>
          <a:endParaRPr lang="hr-HR" dirty="0">
            <a:latin typeface="Calibri" pitchFamily="34" charset="0"/>
          </a:endParaRPr>
        </a:p>
      </dgm:t>
    </dgm:pt>
    <dgm:pt modelId="{1B48BF2B-2229-4033-89E1-BC83EE5AC7A5}" type="parTrans" cxnId="{726DDC5D-266B-4E61-9BB9-055C4823D571}">
      <dgm:prSet/>
      <dgm:spPr/>
      <dgm:t>
        <a:bodyPr/>
        <a:lstStyle/>
        <a:p>
          <a:endParaRPr lang="hr-HR"/>
        </a:p>
      </dgm:t>
    </dgm:pt>
    <dgm:pt modelId="{A6EA99C4-BFA2-4B48-B771-62259DE43B65}" type="sibTrans" cxnId="{726DDC5D-266B-4E61-9BB9-055C4823D571}">
      <dgm:prSet/>
      <dgm:spPr/>
      <dgm:t>
        <a:bodyPr/>
        <a:lstStyle/>
        <a:p>
          <a:endParaRPr lang="hr-HR"/>
        </a:p>
      </dgm:t>
    </dgm:pt>
    <dgm:pt modelId="{F46DFF91-4E5B-4916-A0D4-8620CD9A42CF}">
      <dgm:prSet/>
      <dgm:spPr/>
      <dgm:t>
        <a:bodyPr/>
        <a:lstStyle/>
        <a:p>
          <a:r>
            <a:rPr lang="hr-HR" dirty="0" smtClean="0">
              <a:latin typeface="+mj-lt"/>
            </a:rPr>
            <a:t>Nadzor HANFE i nadzor  ministra nadležnog za zdravstvo (čl. 24. ZDZO)</a:t>
          </a:r>
          <a:endParaRPr lang="hr-HR" dirty="0">
            <a:latin typeface="+mj-lt"/>
          </a:endParaRPr>
        </a:p>
      </dgm:t>
    </dgm:pt>
    <dgm:pt modelId="{2B725DC3-9095-46F1-96EA-5DCDB22E47C8}" type="parTrans" cxnId="{22500B5E-B2B7-4FA3-A96E-813E915E5487}">
      <dgm:prSet/>
      <dgm:spPr/>
      <dgm:t>
        <a:bodyPr/>
        <a:lstStyle/>
        <a:p>
          <a:endParaRPr lang="hr-HR"/>
        </a:p>
      </dgm:t>
    </dgm:pt>
    <dgm:pt modelId="{A59F8F55-EC47-4A6E-858D-676044FA6033}" type="sibTrans" cxnId="{22500B5E-B2B7-4FA3-A96E-813E915E5487}">
      <dgm:prSet/>
      <dgm:spPr/>
      <dgm:t>
        <a:bodyPr/>
        <a:lstStyle/>
        <a:p>
          <a:endParaRPr lang="hr-HR"/>
        </a:p>
      </dgm:t>
    </dgm:pt>
    <dgm:pt modelId="{CD88D957-11B5-4D06-A2DB-352830B90028}">
      <dgm:prSet custT="1"/>
      <dgm:spPr/>
      <dgm:t>
        <a:bodyPr/>
        <a:lstStyle/>
        <a:p>
          <a:r>
            <a:rPr lang="hr-HR" sz="1600" b="1" dirty="0" smtClean="0">
              <a:latin typeface="+mj-lt"/>
            </a:rPr>
            <a:t>?</a:t>
          </a:r>
          <a:endParaRPr lang="hr-HR" sz="1600" b="1" dirty="0">
            <a:latin typeface="+mj-lt"/>
          </a:endParaRPr>
        </a:p>
      </dgm:t>
    </dgm:pt>
    <dgm:pt modelId="{4BD4E9F2-E44B-42C1-B039-3DFCCDBBF494}" type="parTrans" cxnId="{8FA9FFBE-1B2A-4B5C-8446-CB030F30FF4A}">
      <dgm:prSet/>
      <dgm:spPr/>
      <dgm:t>
        <a:bodyPr/>
        <a:lstStyle/>
        <a:p>
          <a:endParaRPr lang="hr-HR"/>
        </a:p>
      </dgm:t>
    </dgm:pt>
    <dgm:pt modelId="{E6B9D7A4-1D13-45E5-A1D8-26DB8D2BF9BD}" type="sibTrans" cxnId="{8FA9FFBE-1B2A-4B5C-8446-CB030F30FF4A}">
      <dgm:prSet/>
      <dgm:spPr/>
      <dgm:t>
        <a:bodyPr/>
        <a:lstStyle/>
        <a:p>
          <a:endParaRPr lang="hr-HR"/>
        </a:p>
      </dgm:t>
    </dgm:pt>
    <dgm:pt modelId="{D3ABA5E3-7549-4910-ACFF-C185B6C19DF6}">
      <dgm:prSet/>
      <dgm:spPr/>
      <dgm:t>
        <a:bodyPr/>
        <a:lstStyle/>
        <a:p>
          <a:r>
            <a:rPr lang="hr-HR" dirty="0" smtClean="0">
              <a:latin typeface="+mj-lt"/>
            </a:rPr>
            <a:t>Temeljni kapital, solventnost, unutarnja revizija, imenovani ovlašteni aktuar, pravila o promidžbenim aktivnostima, informacije ugovoratelju osiguranja, pričuve, pravila o ulaganjima, izvješćivanje</a:t>
          </a:r>
          <a:endParaRPr lang="hr-HR" dirty="0">
            <a:latin typeface="+mj-lt"/>
          </a:endParaRPr>
        </a:p>
      </dgm:t>
    </dgm:pt>
    <dgm:pt modelId="{D50ED6B1-3380-437F-BD80-2B83009E7F2A}" type="parTrans" cxnId="{EE6E9CE6-9014-402D-BC84-B4BD6B815B33}">
      <dgm:prSet/>
      <dgm:spPr/>
      <dgm:t>
        <a:bodyPr/>
        <a:lstStyle/>
        <a:p>
          <a:endParaRPr lang="hr-HR"/>
        </a:p>
      </dgm:t>
    </dgm:pt>
    <dgm:pt modelId="{01BC1D5E-C75A-4565-97EF-0564829E18FB}" type="sibTrans" cxnId="{EE6E9CE6-9014-402D-BC84-B4BD6B815B33}">
      <dgm:prSet/>
      <dgm:spPr/>
      <dgm:t>
        <a:bodyPr/>
        <a:lstStyle/>
        <a:p>
          <a:endParaRPr lang="hr-HR"/>
        </a:p>
      </dgm:t>
    </dgm:pt>
    <dgm:pt modelId="{6048A138-D172-4E08-A98A-3E2201233BEB}">
      <dgm:prSet custT="1"/>
      <dgm:spPr/>
      <dgm:t>
        <a:bodyPr/>
        <a:lstStyle/>
        <a:p>
          <a:r>
            <a:rPr lang="hr-HR" sz="1600" b="1" dirty="0" smtClean="0">
              <a:latin typeface="+mj-lt"/>
            </a:rPr>
            <a:t>?</a:t>
          </a:r>
          <a:endParaRPr lang="hr-HR" sz="1600" b="1" dirty="0">
            <a:latin typeface="+mj-lt"/>
          </a:endParaRPr>
        </a:p>
      </dgm:t>
    </dgm:pt>
    <dgm:pt modelId="{1D598D24-FB73-4BE8-8C62-BA1961F883CB}" type="parTrans" cxnId="{71906242-5515-46B2-B396-84F0D23FDCAE}">
      <dgm:prSet/>
      <dgm:spPr/>
      <dgm:t>
        <a:bodyPr/>
        <a:lstStyle/>
        <a:p>
          <a:endParaRPr lang="hr-HR"/>
        </a:p>
      </dgm:t>
    </dgm:pt>
    <dgm:pt modelId="{70B867E4-30E4-45D7-AF19-C1AD85B195EC}" type="sibTrans" cxnId="{71906242-5515-46B2-B396-84F0D23FDCAE}">
      <dgm:prSet/>
      <dgm:spPr/>
      <dgm:t>
        <a:bodyPr/>
        <a:lstStyle/>
        <a:p>
          <a:endParaRPr lang="hr-HR"/>
        </a:p>
      </dgm:t>
    </dgm:pt>
    <dgm:pt modelId="{DEFB3558-DBA6-4E02-8C6B-81E6B624B5CF}" type="pres">
      <dgm:prSet presAssocID="{19ADAF44-9575-409A-9945-419ABE4407B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8976A9E-7C50-45FC-A1D3-1E03F6204A31}" type="pres">
      <dgm:prSet presAssocID="{C4E60CB9-CDE1-4D49-B441-2A8BFA2D63F0}" presName="compNode" presStyleCnt="0"/>
      <dgm:spPr/>
    </dgm:pt>
    <dgm:pt modelId="{6C5C31BC-07B4-4582-BB73-65366B95FE95}" type="pres">
      <dgm:prSet presAssocID="{C4E60CB9-CDE1-4D49-B441-2A8BFA2D63F0}" presName="aNode" presStyleLbl="bgShp" presStyleIdx="0" presStyleCnt="2" custScaleX="104469"/>
      <dgm:spPr/>
      <dgm:t>
        <a:bodyPr/>
        <a:lstStyle/>
        <a:p>
          <a:endParaRPr lang="hr-HR"/>
        </a:p>
      </dgm:t>
    </dgm:pt>
    <dgm:pt modelId="{4F429350-512B-497F-A2C4-143005E65DD9}" type="pres">
      <dgm:prSet presAssocID="{C4E60CB9-CDE1-4D49-B441-2A8BFA2D63F0}" presName="textNode" presStyleLbl="bgShp" presStyleIdx="0" presStyleCnt="2"/>
      <dgm:spPr/>
      <dgm:t>
        <a:bodyPr/>
        <a:lstStyle/>
        <a:p>
          <a:endParaRPr lang="hr-HR"/>
        </a:p>
      </dgm:t>
    </dgm:pt>
    <dgm:pt modelId="{BD458C18-DC6A-4DAD-AEF0-AC7D8CA2F764}" type="pres">
      <dgm:prSet presAssocID="{C4E60CB9-CDE1-4D49-B441-2A8BFA2D63F0}" presName="compChildNode" presStyleCnt="0"/>
      <dgm:spPr/>
    </dgm:pt>
    <dgm:pt modelId="{1AB3D9F8-CE4A-417C-9030-DE10E4CBFE49}" type="pres">
      <dgm:prSet presAssocID="{C4E60CB9-CDE1-4D49-B441-2A8BFA2D63F0}" presName="theInnerList" presStyleCnt="0"/>
      <dgm:spPr/>
    </dgm:pt>
    <dgm:pt modelId="{2591D8BB-733F-4F79-86E6-9771BA905F8F}" type="pres">
      <dgm:prSet presAssocID="{0728F20C-57F9-449C-AF96-64143DB05993}" presName="childNode" presStyleLbl="node1" presStyleIdx="0" presStyleCnt="8" custScaleY="27376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901055F-0E56-4A9D-8A6E-03C071641553}" type="pres">
      <dgm:prSet presAssocID="{0728F20C-57F9-449C-AF96-64143DB05993}" presName="aSpace2" presStyleCnt="0"/>
      <dgm:spPr/>
    </dgm:pt>
    <dgm:pt modelId="{8F91ED3F-F939-4F9F-B859-20047476BD9C}" type="pres">
      <dgm:prSet presAssocID="{B0E4A5BA-7E1E-4906-A8D9-EC4F72CDE470}" presName="childNode" presStyleLbl="node1" presStyleIdx="1" presStyleCnt="8" custScaleY="27715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28C7D4-B4A5-4816-8362-791E1D711B74}" type="pres">
      <dgm:prSet presAssocID="{B0E4A5BA-7E1E-4906-A8D9-EC4F72CDE470}" presName="aSpace2" presStyleCnt="0"/>
      <dgm:spPr/>
    </dgm:pt>
    <dgm:pt modelId="{9F943D22-4820-48AE-9A6C-EF62A802799C}" type="pres">
      <dgm:prSet presAssocID="{D3ABA5E3-7549-4910-ACFF-C185B6C19DF6}" presName="childNode" presStyleLbl="node1" presStyleIdx="2" presStyleCnt="8" custScaleY="31854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EA1D42-0245-4F19-AB57-62F2B415BD47}" type="pres">
      <dgm:prSet presAssocID="{D3ABA5E3-7549-4910-ACFF-C185B6C19DF6}" presName="aSpace2" presStyleCnt="0"/>
      <dgm:spPr/>
    </dgm:pt>
    <dgm:pt modelId="{781A73E6-4B3C-4C1E-9A18-8F1777E83BB4}" type="pres">
      <dgm:prSet presAssocID="{F46DFF91-4E5B-4916-A0D4-8620CD9A42CF}" presName="childNode" presStyleLbl="node1" presStyleIdx="3" presStyleCnt="8" custScaleY="12242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762613-5E9B-4B34-9FC7-8AE9A2F82DAD}" type="pres">
      <dgm:prSet presAssocID="{C4E60CB9-CDE1-4D49-B441-2A8BFA2D63F0}" presName="aSpace" presStyleCnt="0"/>
      <dgm:spPr/>
    </dgm:pt>
    <dgm:pt modelId="{B214C8E1-50CD-4571-852E-EC2CF47B90D4}" type="pres">
      <dgm:prSet presAssocID="{EB1BF41D-4481-4F74-9BE1-2D02922ACF6B}" presName="compNode" presStyleCnt="0"/>
      <dgm:spPr/>
    </dgm:pt>
    <dgm:pt modelId="{7BDDAE61-EC7B-404D-BA5E-FEBF4362732D}" type="pres">
      <dgm:prSet presAssocID="{EB1BF41D-4481-4F74-9BE1-2D02922ACF6B}" presName="aNode" presStyleLbl="bgShp" presStyleIdx="1" presStyleCnt="2" custScaleX="106289"/>
      <dgm:spPr/>
      <dgm:t>
        <a:bodyPr/>
        <a:lstStyle/>
        <a:p>
          <a:endParaRPr lang="hr-HR"/>
        </a:p>
      </dgm:t>
    </dgm:pt>
    <dgm:pt modelId="{FEBBEE21-AFFF-4247-9BA9-16BC159836A0}" type="pres">
      <dgm:prSet presAssocID="{EB1BF41D-4481-4F74-9BE1-2D02922ACF6B}" presName="textNode" presStyleLbl="bgShp" presStyleIdx="1" presStyleCnt="2"/>
      <dgm:spPr/>
      <dgm:t>
        <a:bodyPr/>
        <a:lstStyle/>
        <a:p>
          <a:endParaRPr lang="hr-HR"/>
        </a:p>
      </dgm:t>
    </dgm:pt>
    <dgm:pt modelId="{CE590836-D5EC-4724-9254-944400D0C2E8}" type="pres">
      <dgm:prSet presAssocID="{EB1BF41D-4481-4F74-9BE1-2D02922ACF6B}" presName="compChildNode" presStyleCnt="0"/>
      <dgm:spPr/>
    </dgm:pt>
    <dgm:pt modelId="{E81C8AD1-57AE-4FED-BB85-3DFEC64013B2}" type="pres">
      <dgm:prSet presAssocID="{EB1BF41D-4481-4F74-9BE1-2D02922ACF6B}" presName="theInnerList" presStyleCnt="0"/>
      <dgm:spPr/>
    </dgm:pt>
    <dgm:pt modelId="{C7FFC30F-C76C-483F-8E87-567DD6DE874C}" type="pres">
      <dgm:prSet presAssocID="{7AC3B1C3-DEA9-4F93-84A4-24CAB0E54E37}" presName="childNode" presStyleLbl="node1" presStyleIdx="4" presStyleCnt="8" custScaleY="10848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08F437-65E7-4F1C-A6AC-AFBDF016027C}" type="pres">
      <dgm:prSet presAssocID="{7AC3B1C3-DEA9-4F93-84A4-24CAB0E54E37}" presName="aSpace2" presStyleCnt="0"/>
      <dgm:spPr/>
    </dgm:pt>
    <dgm:pt modelId="{4D1AC7C3-8C50-4565-8259-5339A59D4BFC}" type="pres">
      <dgm:prSet presAssocID="{BE5F61D7-DA6D-4D37-9A0C-28604799A75F}" presName="childNode" presStyleLbl="node1" presStyleIdx="5" presStyleCnt="8" custScaleY="14018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4B4825-FA9C-4041-B0FD-39F3FE995BFB}" type="pres">
      <dgm:prSet presAssocID="{BE5F61D7-DA6D-4D37-9A0C-28604799A75F}" presName="aSpace2" presStyleCnt="0"/>
      <dgm:spPr/>
    </dgm:pt>
    <dgm:pt modelId="{FEA6092B-DF41-4E27-BCC6-3576A82BEFC0}" type="pres">
      <dgm:prSet presAssocID="{6048A138-D172-4E08-A98A-3E2201233BEB}" presName="childNode" presStyleLbl="node1" presStyleIdx="6" presStyleCnt="8" custScaleY="15410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B86DA4-DD97-4802-BC4A-374505E18FDE}" type="pres">
      <dgm:prSet presAssocID="{6048A138-D172-4E08-A98A-3E2201233BEB}" presName="aSpace2" presStyleCnt="0"/>
      <dgm:spPr/>
    </dgm:pt>
    <dgm:pt modelId="{12D715FB-86CF-45B2-878E-3F554548A42C}" type="pres">
      <dgm:prSet presAssocID="{CD88D957-11B5-4D06-A2DB-352830B90028}" presName="childNode" presStyleLbl="node1" presStyleIdx="7" presStyleCnt="8" custScaleY="5976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7840535-B0BC-4624-A70B-AED70D30E693}" srcId="{C4E60CB9-CDE1-4D49-B441-2A8BFA2D63F0}" destId="{B0E4A5BA-7E1E-4906-A8D9-EC4F72CDE470}" srcOrd="1" destOrd="0" parTransId="{E107B0E0-5843-4FA6-962E-B2E326396F25}" sibTransId="{7B4A9692-0846-4081-BCC7-9ECB04E8E201}"/>
    <dgm:cxn modelId="{C759762B-589B-43D0-8593-EB4CDDB6E711}" type="presOf" srcId="{EB1BF41D-4481-4F74-9BE1-2D02922ACF6B}" destId="{7BDDAE61-EC7B-404D-BA5E-FEBF4362732D}" srcOrd="0" destOrd="0" presId="urn:microsoft.com/office/officeart/2005/8/layout/lProcess2"/>
    <dgm:cxn modelId="{8FA9FFBE-1B2A-4B5C-8446-CB030F30FF4A}" srcId="{EB1BF41D-4481-4F74-9BE1-2D02922ACF6B}" destId="{CD88D957-11B5-4D06-A2DB-352830B90028}" srcOrd="3" destOrd="0" parTransId="{4BD4E9F2-E44B-42C1-B039-3DFCCDBBF494}" sibTransId="{E6B9D7A4-1D13-45E5-A1D8-26DB8D2BF9BD}"/>
    <dgm:cxn modelId="{CD561082-1D3F-4747-909A-5246AB81D201}" type="presOf" srcId="{D3ABA5E3-7549-4910-ACFF-C185B6C19DF6}" destId="{9F943D22-4820-48AE-9A6C-EF62A802799C}" srcOrd="0" destOrd="0" presId="urn:microsoft.com/office/officeart/2005/8/layout/lProcess2"/>
    <dgm:cxn modelId="{B4985ACE-76F9-48CE-9245-64FFA59E1861}" type="presOf" srcId="{C4E60CB9-CDE1-4D49-B441-2A8BFA2D63F0}" destId="{4F429350-512B-497F-A2C4-143005E65DD9}" srcOrd="1" destOrd="0" presId="urn:microsoft.com/office/officeart/2005/8/layout/lProcess2"/>
    <dgm:cxn modelId="{9A5DD45C-F028-46C0-A340-881FC40A76EB}" srcId="{19ADAF44-9575-409A-9945-419ABE4407B5}" destId="{C4E60CB9-CDE1-4D49-B441-2A8BFA2D63F0}" srcOrd="0" destOrd="0" parTransId="{1A431817-64AF-425B-B8E4-C1981F423421}" sibTransId="{536CCFF9-8B9C-4203-B740-65FC3C375080}"/>
    <dgm:cxn modelId="{9A6E380C-1627-449D-BE8E-FF28DAD1228A}" type="presOf" srcId="{19ADAF44-9575-409A-9945-419ABE4407B5}" destId="{DEFB3558-DBA6-4E02-8C6B-81E6B624B5CF}" srcOrd="0" destOrd="0" presId="urn:microsoft.com/office/officeart/2005/8/layout/lProcess2"/>
    <dgm:cxn modelId="{14F41A8F-1F35-47C6-BF26-7F89FF1088CE}" type="presOf" srcId="{B0E4A5BA-7E1E-4906-A8D9-EC4F72CDE470}" destId="{8F91ED3F-F939-4F9F-B859-20047476BD9C}" srcOrd="0" destOrd="0" presId="urn:microsoft.com/office/officeart/2005/8/layout/lProcess2"/>
    <dgm:cxn modelId="{77DD7146-F4BE-40C6-AB25-AF8D32B1231D}" type="presOf" srcId="{BE5F61D7-DA6D-4D37-9A0C-28604799A75F}" destId="{4D1AC7C3-8C50-4565-8259-5339A59D4BFC}" srcOrd="0" destOrd="0" presId="urn:microsoft.com/office/officeart/2005/8/layout/lProcess2"/>
    <dgm:cxn modelId="{8D12D980-7366-49DD-B37B-473D79A71E4B}" type="presOf" srcId="{7AC3B1C3-DEA9-4F93-84A4-24CAB0E54E37}" destId="{C7FFC30F-C76C-483F-8E87-567DD6DE874C}" srcOrd="0" destOrd="0" presId="urn:microsoft.com/office/officeart/2005/8/layout/lProcess2"/>
    <dgm:cxn modelId="{63016F4C-FA2B-4302-9E34-1FBE6F08F03D}" type="presOf" srcId="{0728F20C-57F9-449C-AF96-64143DB05993}" destId="{2591D8BB-733F-4F79-86E6-9771BA905F8F}" srcOrd="0" destOrd="0" presId="urn:microsoft.com/office/officeart/2005/8/layout/lProcess2"/>
    <dgm:cxn modelId="{A83B4466-FE3E-41BE-AC5B-A982381E57D0}" type="presOf" srcId="{CD88D957-11B5-4D06-A2DB-352830B90028}" destId="{12D715FB-86CF-45B2-878E-3F554548A42C}" srcOrd="0" destOrd="0" presId="urn:microsoft.com/office/officeart/2005/8/layout/lProcess2"/>
    <dgm:cxn modelId="{BB4FBCFA-540D-4C1D-B778-45C0343B06BC}" srcId="{EB1BF41D-4481-4F74-9BE1-2D02922ACF6B}" destId="{7AC3B1C3-DEA9-4F93-84A4-24CAB0E54E37}" srcOrd="0" destOrd="0" parTransId="{C92ECF8C-1151-4E3F-B0CB-DE96CD968B08}" sibTransId="{FAE8AB75-2136-4B72-B203-D90B0913A54E}"/>
    <dgm:cxn modelId="{71906242-5515-46B2-B396-84F0D23FDCAE}" srcId="{EB1BF41D-4481-4F74-9BE1-2D02922ACF6B}" destId="{6048A138-D172-4E08-A98A-3E2201233BEB}" srcOrd="2" destOrd="0" parTransId="{1D598D24-FB73-4BE8-8C62-BA1961F883CB}" sibTransId="{70B867E4-30E4-45D7-AF19-C1AD85B195EC}"/>
    <dgm:cxn modelId="{CCC093F5-5846-44FA-978B-F3DD1782D596}" type="presOf" srcId="{F46DFF91-4E5B-4916-A0D4-8620CD9A42CF}" destId="{781A73E6-4B3C-4C1E-9A18-8F1777E83BB4}" srcOrd="0" destOrd="0" presId="urn:microsoft.com/office/officeart/2005/8/layout/lProcess2"/>
    <dgm:cxn modelId="{737027AD-4B28-43CD-8642-D07850652521}" srcId="{19ADAF44-9575-409A-9945-419ABE4407B5}" destId="{EB1BF41D-4481-4F74-9BE1-2D02922ACF6B}" srcOrd="1" destOrd="0" parTransId="{8B7C8050-39A9-4E52-8C2C-3526A13354C0}" sibTransId="{E14C819C-44AE-428B-A1A6-7A641BB63916}"/>
    <dgm:cxn modelId="{D6BFDE23-DAE9-4ACE-9BF3-B84CAAEF2FBC}" type="presOf" srcId="{6048A138-D172-4E08-A98A-3E2201233BEB}" destId="{FEA6092B-DF41-4E27-BCC6-3576A82BEFC0}" srcOrd="0" destOrd="0" presId="urn:microsoft.com/office/officeart/2005/8/layout/lProcess2"/>
    <dgm:cxn modelId="{D1945F7E-9A60-4BBC-B040-B566E25EE982}" srcId="{C4E60CB9-CDE1-4D49-B441-2A8BFA2D63F0}" destId="{0728F20C-57F9-449C-AF96-64143DB05993}" srcOrd="0" destOrd="0" parTransId="{DCBD2664-B830-432A-9317-02A70B59BE01}" sibTransId="{89D00977-64B3-4FE8-8A25-B534B9D21D91}"/>
    <dgm:cxn modelId="{EE6E9CE6-9014-402D-BC84-B4BD6B815B33}" srcId="{C4E60CB9-CDE1-4D49-B441-2A8BFA2D63F0}" destId="{D3ABA5E3-7549-4910-ACFF-C185B6C19DF6}" srcOrd="2" destOrd="0" parTransId="{D50ED6B1-3380-437F-BD80-2B83009E7F2A}" sibTransId="{01BC1D5E-C75A-4565-97EF-0564829E18FB}"/>
    <dgm:cxn modelId="{726DDC5D-266B-4E61-9BB9-055C4823D571}" srcId="{EB1BF41D-4481-4F74-9BE1-2D02922ACF6B}" destId="{BE5F61D7-DA6D-4D37-9A0C-28604799A75F}" srcOrd="1" destOrd="0" parTransId="{1B48BF2B-2229-4033-89E1-BC83EE5AC7A5}" sibTransId="{A6EA99C4-BFA2-4B48-B771-62259DE43B65}"/>
    <dgm:cxn modelId="{22500B5E-B2B7-4FA3-A96E-813E915E5487}" srcId="{C4E60CB9-CDE1-4D49-B441-2A8BFA2D63F0}" destId="{F46DFF91-4E5B-4916-A0D4-8620CD9A42CF}" srcOrd="3" destOrd="0" parTransId="{2B725DC3-9095-46F1-96EA-5DCDB22E47C8}" sibTransId="{A59F8F55-EC47-4A6E-858D-676044FA6033}"/>
    <dgm:cxn modelId="{C087FF13-36B6-4910-98D4-767297D7A6A2}" type="presOf" srcId="{C4E60CB9-CDE1-4D49-B441-2A8BFA2D63F0}" destId="{6C5C31BC-07B4-4582-BB73-65366B95FE95}" srcOrd="0" destOrd="0" presId="urn:microsoft.com/office/officeart/2005/8/layout/lProcess2"/>
    <dgm:cxn modelId="{C982A8C7-E50E-4CB1-9C75-CFEA2C41EAD6}" type="presOf" srcId="{EB1BF41D-4481-4F74-9BE1-2D02922ACF6B}" destId="{FEBBEE21-AFFF-4247-9BA9-16BC159836A0}" srcOrd="1" destOrd="0" presId="urn:microsoft.com/office/officeart/2005/8/layout/lProcess2"/>
    <dgm:cxn modelId="{842D52BE-5C22-487A-BA44-7F0140DACA4D}" type="presParOf" srcId="{DEFB3558-DBA6-4E02-8C6B-81E6B624B5CF}" destId="{28976A9E-7C50-45FC-A1D3-1E03F6204A31}" srcOrd="0" destOrd="0" presId="urn:microsoft.com/office/officeart/2005/8/layout/lProcess2"/>
    <dgm:cxn modelId="{0FC67D4B-0BA0-40D4-A25B-F5A4C297AE0D}" type="presParOf" srcId="{28976A9E-7C50-45FC-A1D3-1E03F6204A31}" destId="{6C5C31BC-07B4-4582-BB73-65366B95FE95}" srcOrd="0" destOrd="0" presId="urn:microsoft.com/office/officeart/2005/8/layout/lProcess2"/>
    <dgm:cxn modelId="{F565FF02-A57E-40C5-8E65-EEEC26BADD5B}" type="presParOf" srcId="{28976A9E-7C50-45FC-A1D3-1E03F6204A31}" destId="{4F429350-512B-497F-A2C4-143005E65DD9}" srcOrd="1" destOrd="0" presId="urn:microsoft.com/office/officeart/2005/8/layout/lProcess2"/>
    <dgm:cxn modelId="{217E5F5F-E8F5-4D4C-A549-9A9DB7A8BD06}" type="presParOf" srcId="{28976A9E-7C50-45FC-A1D3-1E03F6204A31}" destId="{BD458C18-DC6A-4DAD-AEF0-AC7D8CA2F764}" srcOrd="2" destOrd="0" presId="urn:microsoft.com/office/officeart/2005/8/layout/lProcess2"/>
    <dgm:cxn modelId="{0EE8F6AA-5CE6-44ED-9B90-2673C5C499C9}" type="presParOf" srcId="{BD458C18-DC6A-4DAD-AEF0-AC7D8CA2F764}" destId="{1AB3D9F8-CE4A-417C-9030-DE10E4CBFE49}" srcOrd="0" destOrd="0" presId="urn:microsoft.com/office/officeart/2005/8/layout/lProcess2"/>
    <dgm:cxn modelId="{7CBC2412-7119-4EBE-BB90-3690004791D5}" type="presParOf" srcId="{1AB3D9F8-CE4A-417C-9030-DE10E4CBFE49}" destId="{2591D8BB-733F-4F79-86E6-9771BA905F8F}" srcOrd="0" destOrd="0" presId="urn:microsoft.com/office/officeart/2005/8/layout/lProcess2"/>
    <dgm:cxn modelId="{E5D74C25-7F6C-4E99-A85F-970D4BE063D5}" type="presParOf" srcId="{1AB3D9F8-CE4A-417C-9030-DE10E4CBFE49}" destId="{F901055F-0E56-4A9D-8A6E-03C071641553}" srcOrd="1" destOrd="0" presId="urn:microsoft.com/office/officeart/2005/8/layout/lProcess2"/>
    <dgm:cxn modelId="{23F20C1B-6299-4F37-AD8E-B0D44F0423D9}" type="presParOf" srcId="{1AB3D9F8-CE4A-417C-9030-DE10E4CBFE49}" destId="{8F91ED3F-F939-4F9F-B859-20047476BD9C}" srcOrd="2" destOrd="0" presId="urn:microsoft.com/office/officeart/2005/8/layout/lProcess2"/>
    <dgm:cxn modelId="{5E4D8BED-A3D2-498D-B25D-926F7167816E}" type="presParOf" srcId="{1AB3D9F8-CE4A-417C-9030-DE10E4CBFE49}" destId="{9B28C7D4-B4A5-4816-8362-791E1D711B74}" srcOrd="3" destOrd="0" presId="urn:microsoft.com/office/officeart/2005/8/layout/lProcess2"/>
    <dgm:cxn modelId="{9C70CE3A-C596-487F-B12E-B3B9BF8B85BD}" type="presParOf" srcId="{1AB3D9F8-CE4A-417C-9030-DE10E4CBFE49}" destId="{9F943D22-4820-48AE-9A6C-EF62A802799C}" srcOrd="4" destOrd="0" presId="urn:microsoft.com/office/officeart/2005/8/layout/lProcess2"/>
    <dgm:cxn modelId="{68201CE1-BC69-47C1-95EB-3757F2C4D582}" type="presParOf" srcId="{1AB3D9F8-CE4A-417C-9030-DE10E4CBFE49}" destId="{70EA1D42-0245-4F19-AB57-62F2B415BD47}" srcOrd="5" destOrd="0" presId="urn:microsoft.com/office/officeart/2005/8/layout/lProcess2"/>
    <dgm:cxn modelId="{3CA72916-AD4E-4D03-884F-1C876CD72819}" type="presParOf" srcId="{1AB3D9F8-CE4A-417C-9030-DE10E4CBFE49}" destId="{781A73E6-4B3C-4C1E-9A18-8F1777E83BB4}" srcOrd="6" destOrd="0" presId="urn:microsoft.com/office/officeart/2005/8/layout/lProcess2"/>
    <dgm:cxn modelId="{33872758-6806-463C-A870-A8580F8EBD48}" type="presParOf" srcId="{DEFB3558-DBA6-4E02-8C6B-81E6B624B5CF}" destId="{8D762613-5E9B-4B34-9FC7-8AE9A2F82DAD}" srcOrd="1" destOrd="0" presId="urn:microsoft.com/office/officeart/2005/8/layout/lProcess2"/>
    <dgm:cxn modelId="{4C3D5DFA-C75D-43C0-B7DF-581C42012AF4}" type="presParOf" srcId="{DEFB3558-DBA6-4E02-8C6B-81E6B624B5CF}" destId="{B214C8E1-50CD-4571-852E-EC2CF47B90D4}" srcOrd="2" destOrd="0" presId="urn:microsoft.com/office/officeart/2005/8/layout/lProcess2"/>
    <dgm:cxn modelId="{83B862E4-8F5C-4CC2-9D97-7D16BF3B9024}" type="presParOf" srcId="{B214C8E1-50CD-4571-852E-EC2CF47B90D4}" destId="{7BDDAE61-EC7B-404D-BA5E-FEBF4362732D}" srcOrd="0" destOrd="0" presId="urn:microsoft.com/office/officeart/2005/8/layout/lProcess2"/>
    <dgm:cxn modelId="{875332B4-BD08-4D6D-8008-B64390392CA3}" type="presParOf" srcId="{B214C8E1-50CD-4571-852E-EC2CF47B90D4}" destId="{FEBBEE21-AFFF-4247-9BA9-16BC159836A0}" srcOrd="1" destOrd="0" presId="urn:microsoft.com/office/officeart/2005/8/layout/lProcess2"/>
    <dgm:cxn modelId="{B38F0005-A094-4662-A319-9AD6F0BA7FB1}" type="presParOf" srcId="{B214C8E1-50CD-4571-852E-EC2CF47B90D4}" destId="{CE590836-D5EC-4724-9254-944400D0C2E8}" srcOrd="2" destOrd="0" presId="urn:microsoft.com/office/officeart/2005/8/layout/lProcess2"/>
    <dgm:cxn modelId="{5E50420A-831C-49EC-8A1E-8F766EFCD663}" type="presParOf" srcId="{CE590836-D5EC-4724-9254-944400D0C2E8}" destId="{E81C8AD1-57AE-4FED-BB85-3DFEC64013B2}" srcOrd="0" destOrd="0" presId="urn:microsoft.com/office/officeart/2005/8/layout/lProcess2"/>
    <dgm:cxn modelId="{01442065-9B7D-4069-B3D3-DA6D40695257}" type="presParOf" srcId="{E81C8AD1-57AE-4FED-BB85-3DFEC64013B2}" destId="{C7FFC30F-C76C-483F-8E87-567DD6DE874C}" srcOrd="0" destOrd="0" presId="urn:microsoft.com/office/officeart/2005/8/layout/lProcess2"/>
    <dgm:cxn modelId="{9A15A54B-876C-4D03-9B8F-636DFC3B7B7D}" type="presParOf" srcId="{E81C8AD1-57AE-4FED-BB85-3DFEC64013B2}" destId="{A008F437-65E7-4F1C-A6AC-AFBDF016027C}" srcOrd="1" destOrd="0" presId="urn:microsoft.com/office/officeart/2005/8/layout/lProcess2"/>
    <dgm:cxn modelId="{16C270C9-DAAD-4022-8B2A-A4C9854B53F8}" type="presParOf" srcId="{E81C8AD1-57AE-4FED-BB85-3DFEC64013B2}" destId="{4D1AC7C3-8C50-4565-8259-5339A59D4BFC}" srcOrd="2" destOrd="0" presId="urn:microsoft.com/office/officeart/2005/8/layout/lProcess2"/>
    <dgm:cxn modelId="{0CE81116-E5C5-4767-A02F-0BA3191070ED}" type="presParOf" srcId="{E81C8AD1-57AE-4FED-BB85-3DFEC64013B2}" destId="{504B4825-FA9C-4041-B0FD-39F3FE995BFB}" srcOrd="3" destOrd="0" presId="urn:microsoft.com/office/officeart/2005/8/layout/lProcess2"/>
    <dgm:cxn modelId="{6CAF8FCB-63F7-4D6A-AE28-A792F4A7B8CA}" type="presParOf" srcId="{E81C8AD1-57AE-4FED-BB85-3DFEC64013B2}" destId="{FEA6092B-DF41-4E27-BCC6-3576A82BEFC0}" srcOrd="4" destOrd="0" presId="urn:microsoft.com/office/officeart/2005/8/layout/lProcess2"/>
    <dgm:cxn modelId="{2213164D-E3D4-4C98-8487-F0721C77589F}" type="presParOf" srcId="{E81C8AD1-57AE-4FED-BB85-3DFEC64013B2}" destId="{E7B86DA4-DD97-4802-BC4A-374505E18FDE}" srcOrd="5" destOrd="0" presId="urn:microsoft.com/office/officeart/2005/8/layout/lProcess2"/>
    <dgm:cxn modelId="{8BCA99FB-3181-43DD-8FE7-67A5DBEAC6CD}" type="presParOf" srcId="{E81C8AD1-57AE-4FED-BB85-3DFEC64013B2}" destId="{12D715FB-86CF-45B2-878E-3F554548A42C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8A27D1-8FF7-4094-ACA2-E859F639F958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AE28AEA-80D0-4A22-BEF9-88D3650C1CD8}">
      <dgm:prSet phldrT="[Text]"/>
      <dgm:spPr>
        <a:solidFill>
          <a:srgbClr val="FF0000"/>
        </a:solidFill>
      </dgm:spPr>
      <dgm:t>
        <a:bodyPr/>
        <a:lstStyle/>
        <a:p>
          <a:r>
            <a:rPr lang="hr-HR" dirty="0"/>
            <a:t>-</a:t>
          </a:r>
          <a:endParaRPr lang="en-GB" dirty="0"/>
        </a:p>
      </dgm:t>
    </dgm:pt>
    <dgm:pt modelId="{B846FABB-BFF8-43B1-BF55-D89CEFD19712}" type="parTrans" cxnId="{23AB3B8F-81AE-49DA-88CF-74A5CBC36AB3}">
      <dgm:prSet/>
      <dgm:spPr/>
      <dgm:t>
        <a:bodyPr/>
        <a:lstStyle/>
        <a:p>
          <a:endParaRPr lang="en-GB"/>
        </a:p>
      </dgm:t>
    </dgm:pt>
    <dgm:pt modelId="{681B4FD9-39A7-41F2-8880-7F188B80E838}" type="sibTrans" cxnId="{23AB3B8F-81AE-49DA-88CF-74A5CBC36AB3}">
      <dgm:prSet/>
      <dgm:spPr/>
      <dgm:t>
        <a:bodyPr/>
        <a:lstStyle/>
        <a:p>
          <a:endParaRPr lang="en-GB"/>
        </a:p>
      </dgm:t>
    </dgm:pt>
    <dgm:pt modelId="{3C6D26CD-9399-4DB3-BFFE-1DD7EAA3DE47}">
      <dgm:prSet phldrT="[Text]" custT="1"/>
      <dgm:spPr/>
      <dgm:t>
        <a:bodyPr/>
        <a:lstStyle/>
        <a:p>
          <a:r>
            <a:rPr lang="hr-HR" sz="1100" dirty="0"/>
            <a:t>ukupna ZBP - smanjenje 2,84%</a:t>
          </a:r>
          <a:endParaRPr lang="en-GB" sz="1100" dirty="0"/>
        </a:p>
      </dgm:t>
    </dgm:pt>
    <dgm:pt modelId="{3468B1A7-95F8-4FD9-A5CD-345E4023AF55}" type="parTrans" cxnId="{A4F81163-0449-4F5A-ABC2-950FFF58FFB6}">
      <dgm:prSet/>
      <dgm:spPr/>
      <dgm:t>
        <a:bodyPr/>
        <a:lstStyle/>
        <a:p>
          <a:endParaRPr lang="en-GB"/>
        </a:p>
      </dgm:t>
    </dgm:pt>
    <dgm:pt modelId="{0C53D92D-628E-4284-932C-0F2F98829DF9}" type="sibTrans" cxnId="{A4F81163-0449-4F5A-ABC2-950FFF58FFB6}">
      <dgm:prSet/>
      <dgm:spPr/>
      <dgm:t>
        <a:bodyPr/>
        <a:lstStyle/>
        <a:p>
          <a:endParaRPr lang="en-GB"/>
        </a:p>
      </dgm:t>
    </dgm:pt>
    <dgm:pt modelId="{4B75DCA2-B642-4CAB-8051-062F74FA81CE}">
      <dgm:prSet phldrT="[Text]" custT="1"/>
      <dgm:spPr/>
      <dgm:t>
        <a:bodyPr/>
        <a:lstStyle/>
        <a:p>
          <a:r>
            <a:rPr lang="hr-HR" sz="1100" dirty="0"/>
            <a:t>prosječna stopa rasta 2000.-2009. - 8,55%</a:t>
          </a:r>
          <a:endParaRPr lang="en-GB" sz="1100" dirty="0"/>
        </a:p>
      </dgm:t>
    </dgm:pt>
    <dgm:pt modelId="{06E94E84-5635-4BAC-AD50-BBA4C93EC5E0}" type="parTrans" cxnId="{F2091F80-27EF-4E8D-826F-0A6B71C4E79E}">
      <dgm:prSet/>
      <dgm:spPr/>
      <dgm:t>
        <a:bodyPr/>
        <a:lstStyle/>
        <a:p>
          <a:endParaRPr lang="en-GB"/>
        </a:p>
      </dgm:t>
    </dgm:pt>
    <dgm:pt modelId="{B9BD36F6-9541-4F9D-9196-B4ABDA2E7679}" type="sibTrans" cxnId="{F2091F80-27EF-4E8D-826F-0A6B71C4E79E}">
      <dgm:prSet/>
      <dgm:spPr/>
      <dgm:t>
        <a:bodyPr/>
        <a:lstStyle/>
        <a:p>
          <a:endParaRPr lang="en-GB"/>
        </a:p>
      </dgm:t>
    </dgm:pt>
    <dgm:pt modelId="{2A8411DC-2E14-4844-8028-41C084EBF14E}" type="pres">
      <dgm:prSet presAssocID="{328A27D1-8FF7-4094-ACA2-E859F639F95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5976B076-B8E4-47C3-8752-86B631746ADA}" type="pres">
      <dgm:prSet presAssocID="{7AE28AEA-80D0-4A22-BEF9-88D3650C1CD8}" presName="posSpace" presStyleCnt="0"/>
      <dgm:spPr/>
      <dgm:t>
        <a:bodyPr/>
        <a:lstStyle/>
        <a:p>
          <a:endParaRPr lang="en-GB"/>
        </a:p>
      </dgm:t>
    </dgm:pt>
    <dgm:pt modelId="{09430E3E-E978-453C-A1DA-8C95007245F4}" type="pres">
      <dgm:prSet presAssocID="{7AE28AEA-80D0-4A22-BEF9-88D3650C1CD8}" presName="vertFlow" presStyleCnt="0"/>
      <dgm:spPr/>
      <dgm:t>
        <a:bodyPr/>
        <a:lstStyle/>
        <a:p>
          <a:endParaRPr lang="en-GB"/>
        </a:p>
      </dgm:t>
    </dgm:pt>
    <dgm:pt modelId="{8D26CC43-3FBC-4DBC-80D6-8D8BBCE02F12}" type="pres">
      <dgm:prSet presAssocID="{7AE28AEA-80D0-4A22-BEF9-88D3650C1CD8}" presName="topSpace" presStyleCnt="0"/>
      <dgm:spPr/>
      <dgm:t>
        <a:bodyPr/>
        <a:lstStyle/>
        <a:p>
          <a:endParaRPr lang="en-GB"/>
        </a:p>
      </dgm:t>
    </dgm:pt>
    <dgm:pt modelId="{516D3636-7247-45A0-B075-64F791AEA0FE}" type="pres">
      <dgm:prSet presAssocID="{7AE28AEA-80D0-4A22-BEF9-88D3650C1CD8}" presName="firstComp" presStyleCnt="0"/>
      <dgm:spPr/>
      <dgm:t>
        <a:bodyPr/>
        <a:lstStyle/>
        <a:p>
          <a:endParaRPr lang="en-GB"/>
        </a:p>
      </dgm:t>
    </dgm:pt>
    <dgm:pt modelId="{ED7EA17C-5DE1-4FE4-AFA4-45FE52F14177}" type="pres">
      <dgm:prSet presAssocID="{7AE28AEA-80D0-4A22-BEF9-88D3650C1CD8}" presName="firstChild" presStyleLbl="bgAccFollowNode1" presStyleIdx="0" presStyleCnt="2"/>
      <dgm:spPr/>
      <dgm:t>
        <a:bodyPr/>
        <a:lstStyle/>
        <a:p>
          <a:endParaRPr lang="en-GB"/>
        </a:p>
      </dgm:t>
    </dgm:pt>
    <dgm:pt modelId="{C268DD73-DF52-4715-93F8-305D58B1C745}" type="pres">
      <dgm:prSet presAssocID="{7AE28AEA-80D0-4A22-BEF9-88D3650C1CD8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1364F3-7185-4E23-B516-10EA2F548AD8}" type="pres">
      <dgm:prSet presAssocID="{4B75DCA2-B642-4CAB-8051-062F74FA81CE}" presName="comp" presStyleCnt="0"/>
      <dgm:spPr/>
      <dgm:t>
        <a:bodyPr/>
        <a:lstStyle/>
        <a:p>
          <a:endParaRPr lang="en-GB"/>
        </a:p>
      </dgm:t>
    </dgm:pt>
    <dgm:pt modelId="{660416A2-CEA3-4F89-A968-CBC76E9532E0}" type="pres">
      <dgm:prSet presAssocID="{4B75DCA2-B642-4CAB-8051-062F74FA81CE}" presName="child" presStyleLbl="bgAccFollowNode1" presStyleIdx="1" presStyleCnt="2"/>
      <dgm:spPr/>
      <dgm:t>
        <a:bodyPr/>
        <a:lstStyle/>
        <a:p>
          <a:endParaRPr lang="en-GB"/>
        </a:p>
      </dgm:t>
    </dgm:pt>
    <dgm:pt modelId="{5EDF9478-F62D-494A-BE4A-789327897205}" type="pres">
      <dgm:prSet presAssocID="{4B75DCA2-B642-4CAB-8051-062F74FA81CE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84AEFC-3252-468D-B704-CB2BC201DC0E}" type="pres">
      <dgm:prSet presAssocID="{7AE28AEA-80D0-4A22-BEF9-88D3650C1CD8}" presName="negSpace" presStyleCnt="0"/>
      <dgm:spPr/>
      <dgm:t>
        <a:bodyPr/>
        <a:lstStyle/>
        <a:p>
          <a:endParaRPr lang="en-GB"/>
        </a:p>
      </dgm:t>
    </dgm:pt>
    <dgm:pt modelId="{76DFDA65-2B38-48F8-B74F-AF16EDCB3867}" type="pres">
      <dgm:prSet presAssocID="{7AE28AEA-80D0-4A22-BEF9-88D3650C1CD8}" presName="circle" presStyleLbl="node1" presStyleIdx="0" presStyleCnt="1"/>
      <dgm:spPr/>
      <dgm:t>
        <a:bodyPr/>
        <a:lstStyle/>
        <a:p>
          <a:endParaRPr lang="hr-HR"/>
        </a:p>
      </dgm:t>
    </dgm:pt>
  </dgm:ptLst>
  <dgm:cxnLst>
    <dgm:cxn modelId="{254686C8-2C1C-42F4-80F4-2C0086422A43}" type="presOf" srcId="{3C6D26CD-9399-4DB3-BFFE-1DD7EAA3DE47}" destId="{C268DD73-DF52-4715-93F8-305D58B1C745}" srcOrd="1" destOrd="0" presId="urn:microsoft.com/office/officeart/2005/8/layout/hList9"/>
    <dgm:cxn modelId="{97604B7C-4B52-4C9B-B4A6-60FAFDF4E203}" type="presOf" srcId="{7AE28AEA-80D0-4A22-BEF9-88D3650C1CD8}" destId="{76DFDA65-2B38-48F8-B74F-AF16EDCB3867}" srcOrd="0" destOrd="0" presId="urn:microsoft.com/office/officeart/2005/8/layout/hList9"/>
    <dgm:cxn modelId="{60BE853D-EB02-4B1D-BA0A-55BE689AF194}" type="presOf" srcId="{4B75DCA2-B642-4CAB-8051-062F74FA81CE}" destId="{660416A2-CEA3-4F89-A968-CBC76E9532E0}" srcOrd="0" destOrd="0" presId="urn:microsoft.com/office/officeart/2005/8/layout/hList9"/>
    <dgm:cxn modelId="{A4F81163-0449-4F5A-ABC2-950FFF58FFB6}" srcId="{7AE28AEA-80D0-4A22-BEF9-88D3650C1CD8}" destId="{3C6D26CD-9399-4DB3-BFFE-1DD7EAA3DE47}" srcOrd="0" destOrd="0" parTransId="{3468B1A7-95F8-4FD9-A5CD-345E4023AF55}" sibTransId="{0C53D92D-628E-4284-932C-0F2F98829DF9}"/>
    <dgm:cxn modelId="{6962398C-5458-4F7B-88D2-DEB901787052}" type="presOf" srcId="{4B75DCA2-B642-4CAB-8051-062F74FA81CE}" destId="{5EDF9478-F62D-494A-BE4A-789327897205}" srcOrd="1" destOrd="0" presId="urn:microsoft.com/office/officeart/2005/8/layout/hList9"/>
    <dgm:cxn modelId="{F2091F80-27EF-4E8D-826F-0A6B71C4E79E}" srcId="{7AE28AEA-80D0-4A22-BEF9-88D3650C1CD8}" destId="{4B75DCA2-B642-4CAB-8051-062F74FA81CE}" srcOrd="1" destOrd="0" parTransId="{06E94E84-5635-4BAC-AD50-BBA4C93EC5E0}" sibTransId="{B9BD36F6-9541-4F9D-9196-B4ABDA2E7679}"/>
    <dgm:cxn modelId="{26D96370-DFB0-46E6-9D76-ED6025823B71}" type="presOf" srcId="{328A27D1-8FF7-4094-ACA2-E859F639F958}" destId="{2A8411DC-2E14-4844-8028-41C084EBF14E}" srcOrd="0" destOrd="0" presId="urn:microsoft.com/office/officeart/2005/8/layout/hList9"/>
    <dgm:cxn modelId="{1C1B2B3C-7ABE-4F9D-8A97-C4604ED80247}" type="presOf" srcId="{3C6D26CD-9399-4DB3-BFFE-1DD7EAA3DE47}" destId="{ED7EA17C-5DE1-4FE4-AFA4-45FE52F14177}" srcOrd="0" destOrd="0" presId="urn:microsoft.com/office/officeart/2005/8/layout/hList9"/>
    <dgm:cxn modelId="{23AB3B8F-81AE-49DA-88CF-74A5CBC36AB3}" srcId="{328A27D1-8FF7-4094-ACA2-E859F639F958}" destId="{7AE28AEA-80D0-4A22-BEF9-88D3650C1CD8}" srcOrd="0" destOrd="0" parTransId="{B846FABB-BFF8-43B1-BF55-D89CEFD19712}" sibTransId="{681B4FD9-39A7-41F2-8880-7F188B80E838}"/>
    <dgm:cxn modelId="{ACD25D2D-64AB-43B3-9B98-8B3EB77F3208}" type="presParOf" srcId="{2A8411DC-2E14-4844-8028-41C084EBF14E}" destId="{5976B076-B8E4-47C3-8752-86B631746ADA}" srcOrd="0" destOrd="0" presId="urn:microsoft.com/office/officeart/2005/8/layout/hList9"/>
    <dgm:cxn modelId="{C6DCF257-0725-4602-9E39-9EEDDB8AC877}" type="presParOf" srcId="{2A8411DC-2E14-4844-8028-41C084EBF14E}" destId="{09430E3E-E978-453C-A1DA-8C95007245F4}" srcOrd="1" destOrd="0" presId="urn:microsoft.com/office/officeart/2005/8/layout/hList9"/>
    <dgm:cxn modelId="{F1650776-F0A2-48AB-B31B-CB13696AE9C6}" type="presParOf" srcId="{09430E3E-E978-453C-A1DA-8C95007245F4}" destId="{8D26CC43-3FBC-4DBC-80D6-8D8BBCE02F12}" srcOrd="0" destOrd="0" presId="urn:microsoft.com/office/officeart/2005/8/layout/hList9"/>
    <dgm:cxn modelId="{29F3B4BD-A0AA-4A3F-A5F5-78E7B7E023D3}" type="presParOf" srcId="{09430E3E-E978-453C-A1DA-8C95007245F4}" destId="{516D3636-7247-45A0-B075-64F791AEA0FE}" srcOrd="1" destOrd="0" presId="urn:microsoft.com/office/officeart/2005/8/layout/hList9"/>
    <dgm:cxn modelId="{4F0D4720-354A-44FD-803D-9562D3C4AEB0}" type="presParOf" srcId="{516D3636-7247-45A0-B075-64F791AEA0FE}" destId="{ED7EA17C-5DE1-4FE4-AFA4-45FE52F14177}" srcOrd="0" destOrd="0" presId="urn:microsoft.com/office/officeart/2005/8/layout/hList9"/>
    <dgm:cxn modelId="{F5BD4C45-0D6D-449D-847A-E601D9A69776}" type="presParOf" srcId="{516D3636-7247-45A0-B075-64F791AEA0FE}" destId="{C268DD73-DF52-4715-93F8-305D58B1C745}" srcOrd="1" destOrd="0" presId="urn:microsoft.com/office/officeart/2005/8/layout/hList9"/>
    <dgm:cxn modelId="{BC152E45-34FB-4FDC-9599-AECF8815F456}" type="presParOf" srcId="{09430E3E-E978-453C-A1DA-8C95007245F4}" destId="{911364F3-7185-4E23-B516-10EA2F548AD8}" srcOrd="2" destOrd="0" presId="urn:microsoft.com/office/officeart/2005/8/layout/hList9"/>
    <dgm:cxn modelId="{4A6D2DD0-44CC-466C-ABB5-96D71957854C}" type="presParOf" srcId="{911364F3-7185-4E23-B516-10EA2F548AD8}" destId="{660416A2-CEA3-4F89-A968-CBC76E9532E0}" srcOrd="0" destOrd="0" presId="urn:microsoft.com/office/officeart/2005/8/layout/hList9"/>
    <dgm:cxn modelId="{D44F6CD3-3FC1-4039-A032-F08A17A40EB3}" type="presParOf" srcId="{911364F3-7185-4E23-B516-10EA2F548AD8}" destId="{5EDF9478-F62D-494A-BE4A-789327897205}" srcOrd="1" destOrd="0" presId="urn:microsoft.com/office/officeart/2005/8/layout/hList9"/>
    <dgm:cxn modelId="{B69221FC-F360-44FE-9156-B1F1DB959D61}" type="presParOf" srcId="{2A8411DC-2E14-4844-8028-41C084EBF14E}" destId="{0F84AEFC-3252-468D-B704-CB2BC201DC0E}" srcOrd="2" destOrd="0" presId="urn:microsoft.com/office/officeart/2005/8/layout/hList9"/>
    <dgm:cxn modelId="{5CB4A5B4-951A-45F1-B85C-2A04D803AF68}" type="presParOf" srcId="{2A8411DC-2E14-4844-8028-41C084EBF14E}" destId="{76DFDA65-2B38-48F8-B74F-AF16EDCB3867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85B3DE-DC91-41A8-B584-1B3578709AED}" type="doc">
      <dgm:prSet loTypeId="urn:microsoft.com/office/officeart/2005/8/layout/hList9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4E566C1-9EF3-4ABC-B893-D0D2C810D7B4}">
      <dgm:prSet phldrT="[Text]"/>
      <dgm:spPr>
        <a:solidFill>
          <a:srgbClr val="92D050"/>
        </a:solidFill>
      </dgm:spPr>
      <dgm:t>
        <a:bodyPr/>
        <a:lstStyle/>
        <a:p>
          <a:r>
            <a:rPr lang="hr-HR" dirty="0"/>
            <a:t>+</a:t>
          </a:r>
          <a:endParaRPr lang="en-GB" dirty="0"/>
        </a:p>
      </dgm:t>
    </dgm:pt>
    <dgm:pt modelId="{521F6529-E56F-48C0-BB7E-BC6C01AD808A}" type="parTrans" cxnId="{A81E0FE3-ADF1-40D1-B78E-63254456F1E0}">
      <dgm:prSet/>
      <dgm:spPr/>
      <dgm:t>
        <a:bodyPr/>
        <a:lstStyle/>
        <a:p>
          <a:endParaRPr lang="en-GB"/>
        </a:p>
      </dgm:t>
    </dgm:pt>
    <dgm:pt modelId="{81277669-1716-45D6-B020-ED47D5FA8506}" type="sibTrans" cxnId="{A81E0FE3-ADF1-40D1-B78E-63254456F1E0}">
      <dgm:prSet/>
      <dgm:spPr/>
      <dgm:t>
        <a:bodyPr/>
        <a:lstStyle/>
        <a:p>
          <a:endParaRPr lang="en-GB"/>
        </a:p>
      </dgm:t>
    </dgm:pt>
    <dgm:pt modelId="{55F0F0A1-A6FC-49D1-B084-EFB7DBD953CE}">
      <dgm:prSet phldrT="[Text]" custT="1"/>
      <dgm:spPr>
        <a:solidFill>
          <a:srgbClr val="7C98D6"/>
        </a:solidFill>
      </dgm:spPr>
      <dgm:t>
        <a:bodyPr/>
        <a:lstStyle/>
        <a:p>
          <a:r>
            <a:rPr lang="hr-HR" sz="1100" dirty="0"/>
            <a:t>udio neživot 73,56% </a:t>
          </a:r>
        </a:p>
        <a:p>
          <a:r>
            <a:rPr lang="hr-HR" sz="1100" dirty="0"/>
            <a:t>(u 2008. 73,72%)</a:t>
          </a:r>
          <a:endParaRPr lang="en-GB" sz="1100" dirty="0"/>
        </a:p>
      </dgm:t>
    </dgm:pt>
    <dgm:pt modelId="{EDE904F9-0FF6-4DBE-B9A3-CF4614746F6B}" type="parTrans" cxnId="{ED766B13-BEE5-4CE8-95B1-ABCBA7BB2DBA}">
      <dgm:prSet/>
      <dgm:spPr/>
      <dgm:t>
        <a:bodyPr/>
        <a:lstStyle/>
        <a:p>
          <a:endParaRPr lang="en-GB"/>
        </a:p>
      </dgm:t>
    </dgm:pt>
    <dgm:pt modelId="{C066F58B-424D-490F-AC4C-384181D5A8DF}" type="sibTrans" cxnId="{ED766B13-BEE5-4CE8-95B1-ABCBA7BB2DBA}">
      <dgm:prSet/>
      <dgm:spPr/>
      <dgm:t>
        <a:bodyPr/>
        <a:lstStyle/>
        <a:p>
          <a:endParaRPr lang="en-GB"/>
        </a:p>
      </dgm:t>
    </dgm:pt>
    <dgm:pt modelId="{B6E568F9-4FFA-4706-985C-656A40CB2AF3}">
      <dgm:prSet phldrT="[Text]" custT="1"/>
      <dgm:spPr>
        <a:solidFill>
          <a:srgbClr val="EB7D6B">
            <a:alpha val="90000"/>
          </a:srgbClr>
        </a:solidFill>
      </dgm:spPr>
      <dgm:t>
        <a:bodyPr/>
        <a:lstStyle/>
        <a:p>
          <a:r>
            <a:rPr lang="hr-HR" sz="1100"/>
            <a:t>udio život   26,44%</a:t>
          </a:r>
        </a:p>
        <a:p>
          <a:r>
            <a:rPr lang="hr-HR" sz="1100"/>
            <a:t> (u 2008. 26,28%)</a:t>
          </a:r>
          <a:endParaRPr lang="en-GB" sz="1100"/>
        </a:p>
      </dgm:t>
    </dgm:pt>
    <dgm:pt modelId="{B6D68BCA-46C3-4BAA-83F8-C3F1D0F2ABFA}" type="parTrans" cxnId="{BAEAC655-7B98-454E-A3EF-97592E8B3006}">
      <dgm:prSet/>
      <dgm:spPr/>
      <dgm:t>
        <a:bodyPr/>
        <a:lstStyle/>
        <a:p>
          <a:endParaRPr lang="en-GB"/>
        </a:p>
      </dgm:t>
    </dgm:pt>
    <dgm:pt modelId="{E67291E2-0A63-4FFE-9AF4-693FE15889EB}" type="sibTrans" cxnId="{BAEAC655-7B98-454E-A3EF-97592E8B3006}">
      <dgm:prSet/>
      <dgm:spPr/>
      <dgm:t>
        <a:bodyPr/>
        <a:lstStyle/>
        <a:p>
          <a:endParaRPr lang="en-GB"/>
        </a:p>
      </dgm:t>
    </dgm:pt>
    <dgm:pt modelId="{E6E2CB86-25E8-4A6B-BA11-42F1377CFBB9}" type="pres">
      <dgm:prSet presAssocID="{6385B3DE-DC91-41A8-B584-1B3578709AE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86970F67-6941-44C3-B066-C109AA455572}" type="pres">
      <dgm:prSet presAssocID="{84E566C1-9EF3-4ABC-B893-D0D2C810D7B4}" presName="posSpace" presStyleCnt="0"/>
      <dgm:spPr/>
      <dgm:t>
        <a:bodyPr/>
        <a:lstStyle/>
        <a:p>
          <a:endParaRPr lang="en-GB"/>
        </a:p>
      </dgm:t>
    </dgm:pt>
    <dgm:pt modelId="{CD36EC8C-30E8-4E23-A0BA-E3459234D53B}" type="pres">
      <dgm:prSet presAssocID="{84E566C1-9EF3-4ABC-B893-D0D2C810D7B4}" presName="vertFlow" presStyleCnt="0"/>
      <dgm:spPr/>
      <dgm:t>
        <a:bodyPr/>
        <a:lstStyle/>
        <a:p>
          <a:endParaRPr lang="en-GB"/>
        </a:p>
      </dgm:t>
    </dgm:pt>
    <dgm:pt modelId="{AE9882D1-9320-4AAC-8D15-8010CFDCD2B9}" type="pres">
      <dgm:prSet presAssocID="{84E566C1-9EF3-4ABC-B893-D0D2C810D7B4}" presName="topSpace" presStyleCnt="0"/>
      <dgm:spPr/>
      <dgm:t>
        <a:bodyPr/>
        <a:lstStyle/>
        <a:p>
          <a:endParaRPr lang="en-GB"/>
        </a:p>
      </dgm:t>
    </dgm:pt>
    <dgm:pt modelId="{197FC834-5E57-4DEF-BCD5-85F3FB807227}" type="pres">
      <dgm:prSet presAssocID="{84E566C1-9EF3-4ABC-B893-D0D2C810D7B4}" presName="firstComp" presStyleCnt="0"/>
      <dgm:spPr/>
      <dgm:t>
        <a:bodyPr/>
        <a:lstStyle/>
        <a:p>
          <a:endParaRPr lang="en-GB"/>
        </a:p>
      </dgm:t>
    </dgm:pt>
    <dgm:pt modelId="{B1F39002-86F3-4BB9-B930-ECF904056BC1}" type="pres">
      <dgm:prSet presAssocID="{84E566C1-9EF3-4ABC-B893-D0D2C810D7B4}" presName="firstChild" presStyleLbl="bgAccFollowNode1" presStyleIdx="0" presStyleCnt="2"/>
      <dgm:spPr/>
      <dgm:t>
        <a:bodyPr/>
        <a:lstStyle/>
        <a:p>
          <a:endParaRPr lang="en-GB"/>
        </a:p>
      </dgm:t>
    </dgm:pt>
    <dgm:pt modelId="{27E1227B-6A79-40F3-BFE3-50D16A8CFCAF}" type="pres">
      <dgm:prSet presAssocID="{84E566C1-9EF3-4ABC-B893-D0D2C810D7B4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42A99A-C97F-4379-8BB0-AA6F24B94DD1}" type="pres">
      <dgm:prSet presAssocID="{B6E568F9-4FFA-4706-985C-656A40CB2AF3}" presName="comp" presStyleCnt="0"/>
      <dgm:spPr/>
      <dgm:t>
        <a:bodyPr/>
        <a:lstStyle/>
        <a:p>
          <a:endParaRPr lang="en-GB"/>
        </a:p>
      </dgm:t>
    </dgm:pt>
    <dgm:pt modelId="{E4182594-A2C5-4823-A642-41CF4660356A}" type="pres">
      <dgm:prSet presAssocID="{B6E568F9-4FFA-4706-985C-656A40CB2AF3}" presName="child" presStyleLbl="bgAccFollowNode1" presStyleIdx="1" presStyleCnt="2"/>
      <dgm:spPr/>
      <dgm:t>
        <a:bodyPr/>
        <a:lstStyle/>
        <a:p>
          <a:endParaRPr lang="en-GB"/>
        </a:p>
      </dgm:t>
    </dgm:pt>
    <dgm:pt modelId="{12E6D634-5CF6-4A49-8DEB-1789ADAE9369}" type="pres">
      <dgm:prSet presAssocID="{B6E568F9-4FFA-4706-985C-656A40CB2AF3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82EF6E-DBCC-43F2-9FEC-38AECE1406B7}" type="pres">
      <dgm:prSet presAssocID="{84E566C1-9EF3-4ABC-B893-D0D2C810D7B4}" presName="negSpace" presStyleCnt="0"/>
      <dgm:spPr/>
      <dgm:t>
        <a:bodyPr/>
        <a:lstStyle/>
        <a:p>
          <a:endParaRPr lang="en-GB"/>
        </a:p>
      </dgm:t>
    </dgm:pt>
    <dgm:pt modelId="{BDC447A4-57EC-48F5-85A6-DADA337E032E}" type="pres">
      <dgm:prSet presAssocID="{84E566C1-9EF3-4ABC-B893-D0D2C810D7B4}" presName="circle" presStyleLbl="node1" presStyleIdx="0" presStyleCnt="1"/>
      <dgm:spPr/>
      <dgm:t>
        <a:bodyPr/>
        <a:lstStyle/>
        <a:p>
          <a:endParaRPr lang="en-GB"/>
        </a:p>
      </dgm:t>
    </dgm:pt>
  </dgm:ptLst>
  <dgm:cxnLst>
    <dgm:cxn modelId="{8CC63E33-F1C2-4C51-B0BE-4468CA59D636}" type="presOf" srcId="{B6E568F9-4FFA-4706-985C-656A40CB2AF3}" destId="{E4182594-A2C5-4823-A642-41CF4660356A}" srcOrd="0" destOrd="0" presId="urn:microsoft.com/office/officeart/2005/8/layout/hList9"/>
    <dgm:cxn modelId="{ED766B13-BEE5-4CE8-95B1-ABCBA7BB2DBA}" srcId="{84E566C1-9EF3-4ABC-B893-D0D2C810D7B4}" destId="{55F0F0A1-A6FC-49D1-B084-EFB7DBD953CE}" srcOrd="0" destOrd="0" parTransId="{EDE904F9-0FF6-4DBE-B9A3-CF4614746F6B}" sibTransId="{C066F58B-424D-490F-AC4C-384181D5A8DF}"/>
    <dgm:cxn modelId="{629F0872-29B1-463D-B563-24DB586C0D01}" type="presOf" srcId="{84E566C1-9EF3-4ABC-B893-D0D2C810D7B4}" destId="{BDC447A4-57EC-48F5-85A6-DADA337E032E}" srcOrd="0" destOrd="0" presId="urn:microsoft.com/office/officeart/2005/8/layout/hList9"/>
    <dgm:cxn modelId="{BAEAC655-7B98-454E-A3EF-97592E8B3006}" srcId="{84E566C1-9EF3-4ABC-B893-D0D2C810D7B4}" destId="{B6E568F9-4FFA-4706-985C-656A40CB2AF3}" srcOrd="1" destOrd="0" parTransId="{B6D68BCA-46C3-4BAA-83F8-C3F1D0F2ABFA}" sibTransId="{E67291E2-0A63-4FFE-9AF4-693FE15889EB}"/>
    <dgm:cxn modelId="{D28A7FAB-7DB0-4A7B-97D8-1ABB970F4F3F}" type="presOf" srcId="{6385B3DE-DC91-41A8-B584-1B3578709AED}" destId="{E6E2CB86-25E8-4A6B-BA11-42F1377CFBB9}" srcOrd="0" destOrd="0" presId="urn:microsoft.com/office/officeart/2005/8/layout/hList9"/>
    <dgm:cxn modelId="{BD8F36E0-9DE4-4594-8475-3B1A87C43012}" type="presOf" srcId="{55F0F0A1-A6FC-49D1-B084-EFB7DBD953CE}" destId="{27E1227B-6A79-40F3-BFE3-50D16A8CFCAF}" srcOrd="1" destOrd="0" presId="urn:microsoft.com/office/officeart/2005/8/layout/hList9"/>
    <dgm:cxn modelId="{5C4CBADD-8F98-4267-9AFA-5802828A1F11}" type="presOf" srcId="{B6E568F9-4FFA-4706-985C-656A40CB2AF3}" destId="{12E6D634-5CF6-4A49-8DEB-1789ADAE9369}" srcOrd="1" destOrd="0" presId="urn:microsoft.com/office/officeart/2005/8/layout/hList9"/>
    <dgm:cxn modelId="{F60883DF-F1C0-4A7A-BAED-E7ECBDB77251}" type="presOf" srcId="{55F0F0A1-A6FC-49D1-B084-EFB7DBD953CE}" destId="{B1F39002-86F3-4BB9-B930-ECF904056BC1}" srcOrd="0" destOrd="0" presId="urn:microsoft.com/office/officeart/2005/8/layout/hList9"/>
    <dgm:cxn modelId="{A81E0FE3-ADF1-40D1-B78E-63254456F1E0}" srcId="{6385B3DE-DC91-41A8-B584-1B3578709AED}" destId="{84E566C1-9EF3-4ABC-B893-D0D2C810D7B4}" srcOrd="0" destOrd="0" parTransId="{521F6529-E56F-48C0-BB7E-BC6C01AD808A}" sibTransId="{81277669-1716-45D6-B020-ED47D5FA8506}"/>
    <dgm:cxn modelId="{8CD07AAE-01CB-4E7D-B88F-60F2ED1568D6}" type="presParOf" srcId="{E6E2CB86-25E8-4A6B-BA11-42F1377CFBB9}" destId="{86970F67-6941-44C3-B066-C109AA455572}" srcOrd="0" destOrd="0" presId="urn:microsoft.com/office/officeart/2005/8/layout/hList9"/>
    <dgm:cxn modelId="{01FE6339-1FD0-44CE-98D3-CC3B69AD1933}" type="presParOf" srcId="{E6E2CB86-25E8-4A6B-BA11-42F1377CFBB9}" destId="{CD36EC8C-30E8-4E23-A0BA-E3459234D53B}" srcOrd="1" destOrd="0" presId="urn:microsoft.com/office/officeart/2005/8/layout/hList9"/>
    <dgm:cxn modelId="{D01F4890-A5AE-4CDB-AEAF-FE7C303A1470}" type="presParOf" srcId="{CD36EC8C-30E8-4E23-A0BA-E3459234D53B}" destId="{AE9882D1-9320-4AAC-8D15-8010CFDCD2B9}" srcOrd="0" destOrd="0" presId="urn:microsoft.com/office/officeart/2005/8/layout/hList9"/>
    <dgm:cxn modelId="{F6B7BCA3-1CCD-4D0E-A6AA-18F9CB62FE91}" type="presParOf" srcId="{CD36EC8C-30E8-4E23-A0BA-E3459234D53B}" destId="{197FC834-5E57-4DEF-BCD5-85F3FB807227}" srcOrd="1" destOrd="0" presId="urn:microsoft.com/office/officeart/2005/8/layout/hList9"/>
    <dgm:cxn modelId="{5C38A907-577C-4BE1-A8F6-40D706AC5F40}" type="presParOf" srcId="{197FC834-5E57-4DEF-BCD5-85F3FB807227}" destId="{B1F39002-86F3-4BB9-B930-ECF904056BC1}" srcOrd="0" destOrd="0" presId="urn:microsoft.com/office/officeart/2005/8/layout/hList9"/>
    <dgm:cxn modelId="{3AE5C01C-B125-4B92-865D-C21C053FDC87}" type="presParOf" srcId="{197FC834-5E57-4DEF-BCD5-85F3FB807227}" destId="{27E1227B-6A79-40F3-BFE3-50D16A8CFCAF}" srcOrd="1" destOrd="0" presId="urn:microsoft.com/office/officeart/2005/8/layout/hList9"/>
    <dgm:cxn modelId="{16D865F7-DF3A-4E65-A5D5-7AB5DA23323A}" type="presParOf" srcId="{CD36EC8C-30E8-4E23-A0BA-E3459234D53B}" destId="{0D42A99A-C97F-4379-8BB0-AA6F24B94DD1}" srcOrd="2" destOrd="0" presId="urn:microsoft.com/office/officeart/2005/8/layout/hList9"/>
    <dgm:cxn modelId="{038B1C11-7C76-4A63-A7BA-44A2915E249F}" type="presParOf" srcId="{0D42A99A-C97F-4379-8BB0-AA6F24B94DD1}" destId="{E4182594-A2C5-4823-A642-41CF4660356A}" srcOrd="0" destOrd="0" presId="urn:microsoft.com/office/officeart/2005/8/layout/hList9"/>
    <dgm:cxn modelId="{726203BC-4CF5-4707-87CF-F2B1FB364D74}" type="presParOf" srcId="{0D42A99A-C97F-4379-8BB0-AA6F24B94DD1}" destId="{12E6D634-5CF6-4A49-8DEB-1789ADAE9369}" srcOrd="1" destOrd="0" presId="urn:microsoft.com/office/officeart/2005/8/layout/hList9"/>
    <dgm:cxn modelId="{C78A0B1C-11F7-4BFC-AF4B-B5648D2F5B41}" type="presParOf" srcId="{E6E2CB86-25E8-4A6B-BA11-42F1377CFBB9}" destId="{5E82EF6E-DBCC-43F2-9FEC-38AECE1406B7}" srcOrd="2" destOrd="0" presId="urn:microsoft.com/office/officeart/2005/8/layout/hList9"/>
    <dgm:cxn modelId="{19F8A384-870D-4A3A-BF53-E8E4C7153973}" type="presParOf" srcId="{E6E2CB86-25E8-4A6B-BA11-42F1377CFBB9}" destId="{BDC447A4-57EC-48F5-85A6-DADA337E032E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6683C9-4CFD-427B-B0CD-37D2ADE211E4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C4D010F-C08C-4CAD-AEB5-B51E68FE3698}">
      <dgm:prSet phldrT="[Text]"/>
      <dgm:spPr>
        <a:solidFill>
          <a:srgbClr val="C00000"/>
        </a:solidFill>
      </dgm:spPr>
      <dgm:t>
        <a:bodyPr/>
        <a:lstStyle/>
        <a:p>
          <a:r>
            <a:rPr lang="hr-HR" dirty="0"/>
            <a:t>-</a:t>
          </a:r>
          <a:endParaRPr lang="en-GB" dirty="0"/>
        </a:p>
      </dgm:t>
    </dgm:pt>
    <dgm:pt modelId="{05F1FB9F-C2CF-4E8C-8A4E-FBBE80C319AA}" type="parTrans" cxnId="{E19722F6-4969-464F-BDC8-A7E0B7DC1A05}">
      <dgm:prSet/>
      <dgm:spPr/>
      <dgm:t>
        <a:bodyPr/>
        <a:lstStyle/>
        <a:p>
          <a:endParaRPr lang="en-GB"/>
        </a:p>
      </dgm:t>
    </dgm:pt>
    <dgm:pt modelId="{1F38CA3D-BB66-4EE3-A99B-74D6BF7B59BF}" type="sibTrans" cxnId="{E19722F6-4969-464F-BDC8-A7E0B7DC1A05}">
      <dgm:prSet/>
      <dgm:spPr/>
      <dgm:t>
        <a:bodyPr/>
        <a:lstStyle/>
        <a:p>
          <a:endParaRPr lang="en-GB"/>
        </a:p>
      </dgm:t>
    </dgm:pt>
    <dgm:pt modelId="{7463CBEE-20E8-4939-A6C9-F6C42544B759}">
      <dgm:prSet phldrT="[Text]" custT="1"/>
      <dgm:spPr>
        <a:solidFill>
          <a:srgbClr val="7C98D6">
            <a:alpha val="89804"/>
          </a:srgbClr>
        </a:solidFill>
      </dgm:spPr>
      <dgm:t>
        <a:bodyPr/>
        <a:lstStyle/>
        <a:p>
          <a:r>
            <a:rPr lang="hr-HR" sz="1100" dirty="0"/>
            <a:t>ZBP Neživot 6.922.661.042 kn </a:t>
          </a:r>
        </a:p>
        <a:p>
          <a:r>
            <a:rPr lang="hr-HR" sz="1100" dirty="0"/>
            <a:t>- smanjenje 3,05</a:t>
          </a:r>
          <a:r>
            <a:rPr lang="hr-HR" sz="1100" dirty="0" smtClean="0"/>
            <a:t>%</a:t>
          </a:r>
        </a:p>
        <a:p>
          <a:r>
            <a:rPr lang="hr-HR" sz="1100" dirty="0" smtClean="0"/>
            <a:t>- U 2008. +8,50%</a:t>
          </a:r>
          <a:endParaRPr lang="en-GB" sz="1100" dirty="0"/>
        </a:p>
      </dgm:t>
    </dgm:pt>
    <dgm:pt modelId="{3298E5B1-B26F-46D9-85AE-4EA2EDCE8675}" type="parTrans" cxnId="{EA3B39D3-E514-40B1-AF74-5C14A86ABDD7}">
      <dgm:prSet/>
      <dgm:spPr/>
      <dgm:t>
        <a:bodyPr/>
        <a:lstStyle/>
        <a:p>
          <a:endParaRPr lang="en-GB"/>
        </a:p>
      </dgm:t>
    </dgm:pt>
    <dgm:pt modelId="{DE8BA5D0-DC1A-46DF-9A29-2BAAC4771503}" type="sibTrans" cxnId="{EA3B39D3-E514-40B1-AF74-5C14A86ABDD7}">
      <dgm:prSet/>
      <dgm:spPr/>
      <dgm:t>
        <a:bodyPr/>
        <a:lstStyle/>
        <a:p>
          <a:endParaRPr lang="en-GB"/>
        </a:p>
      </dgm:t>
    </dgm:pt>
    <dgm:pt modelId="{1D2F8C9A-83DC-4670-A167-7D8E47EE3660}">
      <dgm:prSet phldrT="[Text]" custT="1"/>
      <dgm:spPr>
        <a:solidFill>
          <a:srgbClr val="EB7D6B">
            <a:alpha val="89804"/>
          </a:srgbClr>
        </a:solidFill>
      </dgm:spPr>
      <dgm:t>
        <a:bodyPr/>
        <a:lstStyle/>
        <a:p>
          <a:r>
            <a:rPr lang="hr-HR" sz="1100" dirty="0"/>
            <a:t>ZBP Život 2.488.674.623 kn </a:t>
          </a:r>
        </a:p>
        <a:p>
          <a:r>
            <a:rPr lang="hr-HR" sz="1100" dirty="0"/>
            <a:t>- smanjenje 2,24% </a:t>
          </a:r>
          <a:endParaRPr lang="hr-HR" sz="1100" dirty="0" smtClean="0"/>
        </a:p>
        <a:p>
          <a:r>
            <a:rPr lang="hr-HR" sz="1100" dirty="0" smtClean="0"/>
            <a:t>- U 2008. +2,50%</a:t>
          </a:r>
          <a:endParaRPr lang="en-GB" sz="1100" dirty="0"/>
        </a:p>
      </dgm:t>
    </dgm:pt>
    <dgm:pt modelId="{9D66FC4E-6860-4AEC-9828-28D69090E91C}" type="parTrans" cxnId="{A2F7FA3D-7ACB-49CD-A04D-09AEC0C1F913}">
      <dgm:prSet/>
      <dgm:spPr/>
      <dgm:t>
        <a:bodyPr/>
        <a:lstStyle/>
        <a:p>
          <a:endParaRPr lang="en-GB"/>
        </a:p>
      </dgm:t>
    </dgm:pt>
    <dgm:pt modelId="{9E845C76-E6D3-40DB-A005-4668E54FDE15}" type="sibTrans" cxnId="{A2F7FA3D-7ACB-49CD-A04D-09AEC0C1F913}">
      <dgm:prSet/>
      <dgm:spPr/>
      <dgm:t>
        <a:bodyPr/>
        <a:lstStyle/>
        <a:p>
          <a:endParaRPr lang="en-GB"/>
        </a:p>
      </dgm:t>
    </dgm:pt>
    <dgm:pt modelId="{88E6B473-6F58-4EDB-9037-17229E0C13DC}" type="pres">
      <dgm:prSet presAssocID="{526683C9-4CFD-427B-B0CD-37D2ADE211E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4F6BECC7-13EC-488E-9E98-B659FACF1457}" type="pres">
      <dgm:prSet presAssocID="{8C4D010F-C08C-4CAD-AEB5-B51E68FE3698}" presName="posSpace" presStyleCnt="0"/>
      <dgm:spPr/>
      <dgm:t>
        <a:bodyPr/>
        <a:lstStyle/>
        <a:p>
          <a:endParaRPr lang="en-GB"/>
        </a:p>
      </dgm:t>
    </dgm:pt>
    <dgm:pt modelId="{02DDAE36-62A7-4022-8E23-15D118985B54}" type="pres">
      <dgm:prSet presAssocID="{8C4D010F-C08C-4CAD-AEB5-B51E68FE3698}" presName="vertFlow" presStyleCnt="0"/>
      <dgm:spPr/>
      <dgm:t>
        <a:bodyPr/>
        <a:lstStyle/>
        <a:p>
          <a:endParaRPr lang="en-GB"/>
        </a:p>
      </dgm:t>
    </dgm:pt>
    <dgm:pt modelId="{2A426B42-743F-42B5-B0D0-20CBEA7FB9F6}" type="pres">
      <dgm:prSet presAssocID="{8C4D010F-C08C-4CAD-AEB5-B51E68FE3698}" presName="topSpace" presStyleCnt="0"/>
      <dgm:spPr/>
      <dgm:t>
        <a:bodyPr/>
        <a:lstStyle/>
        <a:p>
          <a:endParaRPr lang="en-GB"/>
        </a:p>
      </dgm:t>
    </dgm:pt>
    <dgm:pt modelId="{A20FA058-3616-418C-AC6B-43A0A7DC6466}" type="pres">
      <dgm:prSet presAssocID="{8C4D010F-C08C-4CAD-AEB5-B51E68FE3698}" presName="firstComp" presStyleCnt="0"/>
      <dgm:spPr/>
      <dgm:t>
        <a:bodyPr/>
        <a:lstStyle/>
        <a:p>
          <a:endParaRPr lang="en-GB"/>
        </a:p>
      </dgm:t>
    </dgm:pt>
    <dgm:pt modelId="{691FEC4B-EC82-464F-A551-0A13DA850174}" type="pres">
      <dgm:prSet presAssocID="{8C4D010F-C08C-4CAD-AEB5-B51E68FE3698}" presName="firstChild" presStyleLbl="bgAccFollowNode1" presStyleIdx="0" presStyleCnt="2"/>
      <dgm:spPr/>
      <dgm:t>
        <a:bodyPr/>
        <a:lstStyle/>
        <a:p>
          <a:endParaRPr lang="en-GB"/>
        </a:p>
      </dgm:t>
    </dgm:pt>
    <dgm:pt modelId="{7EF83539-355F-4EC3-8C00-C2B7CF137455}" type="pres">
      <dgm:prSet presAssocID="{8C4D010F-C08C-4CAD-AEB5-B51E68FE3698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77851B-AF58-4D5E-927F-7FB443D4A32E}" type="pres">
      <dgm:prSet presAssocID="{1D2F8C9A-83DC-4670-A167-7D8E47EE3660}" presName="comp" presStyleCnt="0"/>
      <dgm:spPr/>
      <dgm:t>
        <a:bodyPr/>
        <a:lstStyle/>
        <a:p>
          <a:endParaRPr lang="en-GB"/>
        </a:p>
      </dgm:t>
    </dgm:pt>
    <dgm:pt modelId="{C1547603-D133-4BE2-867A-F78320097C68}" type="pres">
      <dgm:prSet presAssocID="{1D2F8C9A-83DC-4670-A167-7D8E47EE3660}" presName="child" presStyleLbl="bgAccFollowNode1" presStyleIdx="1" presStyleCnt="2"/>
      <dgm:spPr/>
      <dgm:t>
        <a:bodyPr/>
        <a:lstStyle/>
        <a:p>
          <a:endParaRPr lang="en-GB"/>
        </a:p>
      </dgm:t>
    </dgm:pt>
    <dgm:pt modelId="{9D8CEE20-44CC-47E8-A7F1-F51FCF89CCC7}" type="pres">
      <dgm:prSet presAssocID="{1D2F8C9A-83DC-4670-A167-7D8E47EE3660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7EE991-27F8-4329-BD80-7F8DEE4A16AA}" type="pres">
      <dgm:prSet presAssocID="{8C4D010F-C08C-4CAD-AEB5-B51E68FE3698}" presName="negSpace" presStyleCnt="0"/>
      <dgm:spPr/>
      <dgm:t>
        <a:bodyPr/>
        <a:lstStyle/>
        <a:p>
          <a:endParaRPr lang="en-GB"/>
        </a:p>
      </dgm:t>
    </dgm:pt>
    <dgm:pt modelId="{9633F5DA-7962-4A6E-B936-E1EC2E0A1BEB}" type="pres">
      <dgm:prSet presAssocID="{8C4D010F-C08C-4CAD-AEB5-B51E68FE3698}" presName="circle" presStyleLbl="node1" presStyleIdx="0" presStyleCnt="1"/>
      <dgm:spPr/>
      <dgm:t>
        <a:bodyPr/>
        <a:lstStyle/>
        <a:p>
          <a:endParaRPr lang="hr-HR"/>
        </a:p>
      </dgm:t>
    </dgm:pt>
  </dgm:ptLst>
  <dgm:cxnLst>
    <dgm:cxn modelId="{A2F7FA3D-7ACB-49CD-A04D-09AEC0C1F913}" srcId="{8C4D010F-C08C-4CAD-AEB5-B51E68FE3698}" destId="{1D2F8C9A-83DC-4670-A167-7D8E47EE3660}" srcOrd="1" destOrd="0" parTransId="{9D66FC4E-6860-4AEC-9828-28D69090E91C}" sibTransId="{9E845C76-E6D3-40DB-A005-4668E54FDE15}"/>
    <dgm:cxn modelId="{23D2EE6E-7364-4BA9-BA45-6BABDA006BD7}" type="presOf" srcId="{1D2F8C9A-83DC-4670-A167-7D8E47EE3660}" destId="{9D8CEE20-44CC-47E8-A7F1-F51FCF89CCC7}" srcOrd="1" destOrd="0" presId="urn:microsoft.com/office/officeart/2005/8/layout/hList9"/>
    <dgm:cxn modelId="{F3864212-ED48-416C-87F7-327301658790}" type="presOf" srcId="{1D2F8C9A-83DC-4670-A167-7D8E47EE3660}" destId="{C1547603-D133-4BE2-867A-F78320097C68}" srcOrd="0" destOrd="0" presId="urn:microsoft.com/office/officeart/2005/8/layout/hList9"/>
    <dgm:cxn modelId="{E19722F6-4969-464F-BDC8-A7E0B7DC1A05}" srcId="{526683C9-4CFD-427B-B0CD-37D2ADE211E4}" destId="{8C4D010F-C08C-4CAD-AEB5-B51E68FE3698}" srcOrd="0" destOrd="0" parTransId="{05F1FB9F-C2CF-4E8C-8A4E-FBBE80C319AA}" sibTransId="{1F38CA3D-BB66-4EE3-A99B-74D6BF7B59BF}"/>
    <dgm:cxn modelId="{EA3B39D3-E514-40B1-AF74-5C14A86ABDD7}" srcId="{8C4D010F-C08C-4CAD-AEB5-B51E68FE3698}" destId="{7463CBEE-20E8-4939-A6C9-F6C42544B759}" srcOrd="0" destOrd="0" parTransId="{3298E5B1-B26F-46D9-85AE-4EA2EDCE8675}" sibTransId="{DE8BA5D0-DC1A-46DF-9A29-2BAAC4771503}"/>
    <dgm:cxn modelId="{9753276E-5680-41C6-8604-E8F1784F8BBA}" type="presOf" srcId="{7463CBEE-20E8-4939-A6C9-F6C42544B759}" destId="{7EF83539-355F-4EC3-8C00-C2B7CF137455}" srcOrd="1" destOrd="0" presId="urn:microsoft.com/office/officeart/2005/8/layout/hList9"/>
    <dgm:cxn modelId="{61A8BFBB-99CB-42D0-BDA1-CFC1E3285B84}" type="presOf" srcId="{526683C9-4CFD-427B-B0CD-37D2ADE211E4}" destId="{88E6B473-6F58-4EDB-9037-17229E0C13DC}" srcOrd="0" destOrd="0" presId="urn:microsoft.com/office/officeart/2005/8/layout/hList9"/>
    <dgm:cxn modelId="{D8321641-B15C-4683-907E-4FEC474D58A2}" type="presOf" srcId="{8C4D010F-C08C-4CAD-AEB5-B51E68FE3698}" destId="{9633F5DA-7962-4A6E-B936-E1EC2E0A1BEB}" srcOrd="0" destOrd="0" presId="urn:microsoft.com/office/officeart/2005/8/layout/hList9"/>
    <dgm:cxn modelId="{F787CAF8-486C-4CDC-9085-5881116EF377}" type="presOf" srcId="{7463CBEE-20E8-4939-A6C9-F6C42544B759}" destId="{691FEC4B-EC82-464F-A551-0A13DA850174}" srcOrd="0" destOrd="0" presId="urn:microsoft.com/office/officeart/2005/8/layout/hList9"/>
    <dgm:cxn modelId="{F006EFE1-0D50-414E-B86B-2BA8119C038F}" type="presParOf" srcId="{88E6B473-6F58-4EDB-9037-17229E0C13DC}" destId="{4F6BECC7-13EC-488E-9E98-B659FACF1457}" srcOrd="0" destOrd="0" presId="urn:microsoft.com/office/officeart/2005/8/layout/hList9"/>
    <dgm:cxn modelId="{F48E0B16-D6CC-4859-894A-769EAA777531}" type="presParOf" srcId="{88E6B473-6F58-4EDB-9037-17229E0C13DC}" destId="{02DDAE36-62A7-4022-8E23-15D118985B54}" srcOrd="1" destOrd="0" presId="urn:microsoft.com/office/officeart/2005/8/layout/hList9"/>
    <dgm:cxn modelId="{0933FC59-F5AC-4A73-BF4F-E4CBA835D613}" type="presParOf" srcId="{02DDAE36-62A7-4022-8E23-15D118985B54}" destId="{2A426B42-743F-42B5-B0D0-20CBEA7FB9F6}" srcOrd="0" destOrd="0" presId="urn:microsoft.com/office/officeart/2005/8/layout/hList9"/>
    <dgm:cxn modelId="{37E0F9B7-80E3-40F3-AA45-F9A403F38CD5}" type="presParOf" srcId="{02DDAE36-62A7-4022-8E23-15D118985B54}" destId="{A20FA058-3616-418C-AC6B-43A0A7DC6466}" srcOrd="1" destOrd="0" presId="urn:microsoft.com/office/officeart/2005/8/layout/hList9"/>
    <dgm:cxn modelId="{4A13AF7A-AED9-4997-BA1E-A9B99F68248C}" type="presParOf" srcId="{A20FA058-3616-418C-AC6B-43A0A7DC6466}" destId="{691FEC4B-EC82-464F-A551-0A13DA850174}" srcOrd="0" destOrd="0" presId="urn:microsoft.com/office/officeart/2005/8/layout/hList9"/>
    <dgm:cxn modelId="{2A238A5E-23C7-454B-8C8A-C95935CF43AC}" type="presParOf" srcId="{A20FA058-3616-418C-AC6B-43A0A7DC6466}" destId="{7EF83539-355F-4EC3-8C00-C2B7CF137455}" srcOrd="1" destOrd="0" presId="urn:microsoft.com/office/officeart/2005/8/layout/hList9"/>
    <dgm:cxn modelId="{0144B959-DD76-454F-AB0D-4323921D5924}" type="presParOf" srcId="{02DDAE36-62A7-4022-8E23-15D118985B54}" destId="{EB77851B-AF58-4D5E-927F-7FB443D4A32E}" srcOrd="2" destOrd="0" presId="urn:microsoft.com/office/officeart/2005/8/layout/hList9"/>
    <dgm:cxn modelId="{44B55405-23A1-4BA9-B31A-C0B27E6CB704}" type="presParOf" srcId="{EB77851B-AF58-4D5E-927F-7FB443D4A32E}" destId="{C1547603-D133-4BE2-867A-F78320097C68}" srcOrd="0" destOrd="0" presId="urn:microsoft.com/office/officeart/2005/8/layout/hList9"/>
    <dgm:cxn modelId="{1D2A2CDB-8D5A-4AC5-8445-5B627BC6E09D}" type="presParOf" srcId="{EB77851B-AF58-4D5E-927F-7FB443D4A32E}" destId="{9D8CEE20-44CC-47E8-A7F1-F51FCF89CCC7}" srcOrd="1" destOrd="0" presId="urn:microsoft.com/office/officeart/2005/8/layout/hList9"/>
    <dgm:cxn modelId="{2A91FD5C-E3D8-476D-8DEA-81E0AD73B5E7}" type="presParOf" srcId="{88E6B473-6F58-4EDB-9037-17229E0C13DC}" destId="{987EE991-27F8-4329-BD80-7F8DEE4A16AA}" srcOrd="2" destOrd="0" presId="urn:microsoft.com/office/officeart/2005/8/layout/hList9"/>
    <dgm:cxn modelId="{6E8EBF37-D791-4675-819D-DF3A7D0E0F5C}" type="presParOf" srcId="{88E6B473-6F58-4EDB-9037-17229E0C13DC}" destId="{9633F5DA-7962-4A6E-B936-E1EC2E0A1BEB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B3BA5F-F230-44C2-A1BC-C00A13C0802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BC02327-88E6-4542-BDCD-D235F932A7C7}">
      <dgm:prSet phldrT="[Text]"/>
      <dgm:spPr/>
      <dgm:t>
        <a:bodyPr/>
        <a:lstStyle/>
        <a:p>
          <a:r>
            <a:rPr lang="hr-HR" dirty="0" smtClean="0">
              <a:latin typeface="+mj-lt"/>
            </a:rPr>
            <a:t>Djelatnost osiguranja</a:t>
          </a:r>
          <a:endParaRPr lang="hr-HR" dirty="0">
            <a:latin typeface="+mj-lt"/>
          </a:endParaRPr>
        </a:p>
      </dgm:t>
    </dgm:pt>
    <dgm:pt modelId="{BD136619-4121-4B97-A52A-E70EBED29F3E}" type="parTrans" cxnId="{C876F0E4-FB7B-45E2-A2C0-D8E62DF075A0}">
      <dgm:prSet/>
      <dgm:spPr/>
      <dgm:t>
        <a:bodyPr/>
        <a:lstStyle/>
        <a:p>
          <a:endParaRPr lang="hr-HR"/>
        </a:p>
      </dgm:t>
    </dgm:pt>
    <dgm:pt modelId="{980FB727-073C-4239-BC96-D9A99BBA8F38}" type="sibTrans" cxnId="{C876F0E4-FB7B-45E2-A2C0-D8E62DF075A0}">
      <dgm:prSet/>
      <dgm:spPr/>
      <dgm:t>
        <a:bodyPr/>
        <a:lstStyle/>
        <a:p>
          <a:endParaRPr lang="hr-HR"/>
        </a:p>
      </dgm:t>
    </dgm:pt>
    <dgm:pt modelId="{7820300B-BCF9-4653-A47E-81EC9D40C886}">
      <dgm:prSet phldrT="[Text]"/>
      <dgm:spPr/>
      <dgm:t>
        <a:bodyPr/>
        <a:lstStyle/>
        <a:p>
          <a:r>
            <a:rPr lang="hr-HR" b="1" dirty="0" smtClean="0">
              <a:latin typeface="+mj-lt"/>
            </a:rPr>
            <a:t>Zakoni</a:t>
          </a:r>
          <a:r>
            <a:rPr lang="hr-HR" dirty="0" smtClean="0">
              <a:latin typeface="+mj-lt"/>
            </a:rPr>
            <a:t> </a:t>
          </a:r>
        </a:p>
        <a:p>
          <a:r>
            <a:rPr lang="hr-HR" dirty="0" smtClean="0">
              <a:latin typeface="+mj-lt"/>
            </a:rPr>
            <a:t>Zakon o osiguranju</a:t>
          </a:r>
        </a:p>
        <a:p>
          <a:r>
            <a:rPr lang="hr-HR" dirty="0" smtClean="0">
              <a:latin typeface="+mj-lt"/>
            </a:rPr>
            <a:t>Zakon o obveznim osiguranjima u prometu</a:t>
          </a:r>
        </a:p>
        <a:p>
          <a:r>
            <a:rPr lang="hr-HR" dirty="0" smtClean="0">
              <a:latin typeface="+mj-lt"/>
            </a:rPr>
            <a:t>Zakon o obveznim odnosima</a:t>
          </a:r>
          <a:endParaRPr lang="hr-HR" dirty="0">
            <a:latin typeface="+mj-lt"/>
          </a:endParaRPr>
        </a:p>
      </dgm:t>
    </dgm:pt>
    <dgm:pt modelId="{6D92888F-21F3-4319-A8D4-6AFEA970AF5B}" type="parTrans" cxnId="{BCDDE4B2-7E1E-4BF6-B1B3-885D95057FD2}">
      <dgm:prSet/>
      <dgm:spPr/>
      <dgm:t>
        <a:bodyPr/>
        <a:lstStyle/>
        <a:p>
          <a:endParaRPr lang="hr-HR"/>
        </a:p>
      </dgm:t>
    </dgm:pt>
    <dgm:pt modelId="{72D113E8-717F-4A99-BFDE-0A2853AB2CE6}" type="sibTrans" cxnId="{BCDDE4B2-7E1E-4BF6-B1B3-885D95057FD2}">
      <dgm:prSet/>
      <dgm:spPr/>
      <dgm:t>
        <a:bodyPr/>
        <a:lstStyle/>
        <a:p>
          <a:endParaRPr lang="hr-HR"/>
        </a:p>
      </dgm:t>
    </dgm:pt>
    <dgm:pt modelId="{9B5DEEA5-5D83-4471-B32E-84AAD3CBDFFA}">
      <dgm:prSet phldrT="[Text]"/>
      <dgm:spPr/>
      <dgm:t>
        <a:bodyPr/>
        <a:lstStyle/>
        <a:p>
          <a:r>
            <a:rPr lang="hr-HR" dirty="0" smtClean="0">
              <a:latin typeface="+mj-lt"/>
            </a:rPr>
            <a:t>USTAV RH</a:t>
          </a:r>
          <a:endParaRPr lang="hr-HR" dirty="0">
            <a:latin typeface="+mj-lt"/>
          </a:endParaRPr>
        </a:p>
      </dgm:t>
    </dgm:pt>
    <dgm:pt modelId="{8FC74673-2A04-428A-80E0-D7F620D611EB}" type="parTrans" cxnId="{0FACC011-8334-4FFE-A58C-7B9375B77D0B}">
      <dgm:prSet/>
      <dgm:spPr/>
      <dgm:t>
        <a:bodyPr/>
        <a:lstStyle/>
        <a:p>
          <a:endParaRPr lang="hr-HR"/>
        </a:p>
      </dgm:t>
    </dgm:pt>
    <dgm:pt modelId="{ED3C8FAF-B07F-443D-9195-4868FFB9F5F5}" type="sibTrans" cxnId="{0FACC011-8334-4FFE-A58C-7B9375B77D0B}">
      <dgm:prSet/>
      <dgm:spPr/>
      <dgm:t>
        <a:bodyPr/>
        <a:lstStyle/>
        <a:p>
          <a:endParaRPr lang="hr-HR"/>
        </a:p>
      </dgm:t>
    </dgm:pt>
    <dgm:pt modelId="{A319BE8D-8BEA-4816-99B1-BA91D6D47FFC}">
      <dgm:prSet phldrT="[Text]"/>
      <dgm:spPr/>
      <dgm:t>
        <a:bodyPr/>
        <a:lstStyle/>
        <a:p>
          <a:r>
            <a:rPr lang="hr-HR" b="1" dirty="0" smtClean="0">
              <a:latin typeface="+mj-lt"/>
            </a:rPr>
            <a:t>HANFA (nadzorno tijelo) i druga nadležna tijela –</a:t>
          </a:r>
        </a:p>
        <a:p>
          <a:r>
            <a:rPr lang="hr-HR" b="1" dirty="0" err="1" smtClean="0">
              <a:latin typeface="+mj-lt"/>
            </a:rPr>
            <a:t>Podzakonski</a:t>
          </a:r>
          <a:r>
            <a:rPr lang="hr-HR" b="1" dirty="0" smtClean="0">
              <a:latin typeface="+mj-lt"/>
            </a:rPr>
            <a:t> akti: </a:t>
          </a:r>
          <a:r>
            <a:rPr lang="hr-HR" dirty="0" smtClean="0">
              <a:latin typeface="+mj-lt"/>
            </a:rPr>
            <a:t>pravilnici, mišljenja...</a:t>
          </a:r>
          <a:endParaRPr lang="hr-HR" dirty="0">
            <a:latin typeface="+mj-lt"/>
          </a:endParaRPr>
        </a:p>
      </dgm:t>
    </dgm:pt>
    <dgm:pt modelId="{D4633270-DCD7-427B-B2AE-2975554DBBBE}" type="sibTrans" cxnId="{2153FB82-435F-4BB3-A9E3-381FC08670B0}">
      <dgm:prSet/>
      <dgm:spPr/>
      <dgm:t>
        <a:bodyPr/>
        <a:lstStyle/>
        <a:p>
          <a:endParaRPr lang="hr-HR"/>
        </a:p>
      </dgm:t>
    </dgm:pt>
    <dgm:pt modelId="{6DA5AE11-45D3-4D71-978C-E4E9C458EE84}" type="parTrans" cxnId="{2153FB82-435F-4BB3-A9E3-381FC08670B0}">
      <dgm:prSet/>
      <dgm:spPr/>
      <dgm:t>
        <a:bodyPr/>
        <a:lstStyle/>
        <a:p>
          <a:endParaRPr lang="hr-HR"/>
        </a:p>
      </dgm:t>
    </dgm:pt>
    <dgm:pt modelId="{0563976B-1F03-4B41-A416-21CE5045D673}" type="pres">
      <dgm:prSet presAssocID="{ABB3BA5F-F230-44C2-A1BC-C00A13C080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0A1FDA7-EF6B-433A-82D9-C2023D859B74}" type="pres">
      <dgm:prSet presAssocID="{CBC02327-88E6-4542-BDCD-D235F932A7C7}" presName="centerShape" presStyleLbl="node0" presStyleIdx="0" presStyleCnt="1"/>
      <dgm:spPr/>
      <dgm:t>
        <a:bodyPr/>
        <a:lstStyle/>
        <a:p>
          <a:endParaRPr lang="hr-HR"/>
        </a:p>
      </dgm:t>
    </dgm:pt>
    <dgm:pt modelId="{6836A42F-C89D-4E4E-B854-8E8E33F33AA3}" type="pres">
      <dgm:prSet presAssocID="{6D92888F-21F3-4319-A8D4-6AFEA970AF5B}" presName="parTrans" presStyleLbl="bgSibTrans2D1" presStyleIdx="0" presStyleCnt="3"/>
      <dgm:spPr/>
      <dgm:t>
        <a:bodyPr/>
        <a:lstStyle/>
        <a:p>
          <a:endParaRPr lang="hr-HR"/>
        </a:p>
      </dgm:t>
    </dgm:pt>
    <dgm:pt modelId="{93CCFA96-B2E9-402B-B1E9-C608E0067E29}" type="pres">
      <dgm:prSet presAssocID="{7820300B-BCF9-4653-A47E-81EC9D40C886}" presName="node" presStyleLbl="node1" presStyleIdx="0" presStyleCnt="3" custScaleX="12480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24BE57C-D0F2-4986-8BAF-19953C625F6A}" type="pres">
      <dgm:prSet presAssocID="{8FC74673-2A04-428A-80E0-D7F620D611EB}" presName="parTrans" presStyleLbl="bgSibTrans2D1" presStyleIdx="1" presStyleCnt="3"/>
      <dgm:spPr/>
      <dgm:t>
        <a:bodyPr/>
        <a:lstStyle/>
        <a:p>
          <a:endParaRPr lang="hr-HR"/>
        </a:p>
      </dgm:t>
    </dgm:pt>
    <dgm:pt modelId="{1F7467FA-42EA-4DB8-BC2E-B96F36606F6F}" type="pres">
      <dgm:prSet presAssocID="{9B5DEEA5-5D83-4471-B32E-84AAD3CBDFFA}" presName="node" presStyleLbl="node1" presStyleIdx="1" presStyleCnt="3" custScaleY="706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20092B-ADFE-473D-AC50-F38AD375D3AE}" type="pres">
      <dgm:prSet presAssocID="{6DA5AE11-45D3-4D71-978C-E4E9C458EE84}" presName="parTrans" presStyleLbl="bgSibTrans2D1" presStyleIdx="2" presStyleCnt="3"/>
      <dgm:spPr/>
      <dgm:t>
        <a:bodyPr/>
        <a:lstStyle/>
        <a:p>
          <a:endParaRPr lang="hr-HR"/>
        </a:p>
      </dgm:t>
    </dgm:pt>
    <dgm:pt modelId="{0CE0A1DE-0DD7-4197-A70E-892604C36C2E}" type="pres">
      <dgm:prSet presAssocID="{A319BE8D-8BEA-4816-99B1-BA91D6D47FFC}" presName="node" presStyleLbl="node1" presStyleIdx="2" presStyleCnt="3" custScaleX="12540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5BAEAEC-763C-4636-90C5-B511E86CB204}" type="presOf" srcId="{7820300B-BCF9-4653-A47E-81EC9D40C886}" destId="{93CCFA96-B2E9-402B-B1E9-C608E0067E29}" srcOrd="0" destOrd="0" presId="urn:microsoft.com/office/officeart/2005/8/layout/radial4"/>
    <dgm:cxn modelId="{C876F0E4-FB7B-45E2-A2C0-D8E62DF075A0}" srcId="{ABB3BA5F-F230-44C2-A1BC-C00A13C0802C}" destId="{CBC02327-88E6-4542-BDCD-D235F932A7C7}" srcOrd="0" destOrd="0" parTransId="{BD136619-4121-4B97-A52A-E70EBED29F3E}" sibTransId="{980FB727-073C-4239-BC96-D9A99BBA8F38}"/>
    <dgm:cxn modelId="{EE6DFCAC-BD9F-4DF0-A489-9C53F828A548}" type="presOf" srcId="{6D92888F-21F3-4319-A8D4-6AFEA970AF5B}" destId="{6836A42F-C89D-4E4E-B854-8E8E33F33AA3}" srcOrd="0" destOrd="0" presId="urn:microsoft.com/office/officeart/2005/8/layout/radial4"/>
    <dgm:cxn modelId="{4CAC8806-4C96-4239-823A-0EC15CD95F4D}" type="presOf" srcId="{6DA5AE11-45D3-4D71-978C-E4E9C458EE84}" destId="{8E20092B-ADFE-473D-AC50-F38AD375D3AE}" srcOrd="0" destOrd="0" presId="urn:microsoft.com/office/officeart/2005/8/layout/radial4"/>
    <dgm:cxn modelId="{B8FDD8D8-F8B8-46EB-B966-ED5828359EAD}" type="presOf" srcId="{CBC02327-88E6-4542-BDCD-D235F932A7C7}" destId="{90A1FDA7-EF6B-433A-82D9-C2023D859B74}" srcOrd="0" destOrd="0" presId="urn:microsoft.com/office/officeart/2005/8/layout/radial4"/>
    <dgm:cxn modelId="{6F241C80-643B-428D-98BA-4F6EC1D7E6A1}" type="presOf" srcId="{8FC74673-2A04-428A-80E0-D7F620D611EB}" destId="{324BE57C-D0F2-4986-8BAF-19953C625F6A}" srcOrd="0" destOrd="0" presId="urn:microsoft.com/office/officeart/2005/8/layout/radial4"/>
    <dgm:cxn modelId="{3AD228BB-901A-4469-9FAE-84D9A56F3478}" type="presOf" srcId="{ABB3BA5F-F230-44C2-A1BC-C00A13C0802C}" destId="{0563976B-1F03-4B41-A416-21CE5045D673}" srcOrd="0" destOrd="0" presId="urn:microsoft.com/office/officeart/2005/8/layout/radial4"/>
    <dgm:cxn modelId="{2153FB82-435F-4BB3-A9E3-381FC08670B0}" srcId="{CBC02327-88E6-4542-BDCD-D235F932A7C7}" destId="{A319BE8D-8BEA-4816-99B1-BA91D6D47FFC}" srcOrd="2" destOrd="0" parTransId="{6DA5AE11-45D3-4D71-978C-E4E9C458EE84}" sibTransId="{D4633270-DCD7-427B-B2AE-2975554DBBBE}"/>
    <dgm:cxn modelId="{FE8780B7-52BA-427B-8BF0-43A8CD1599C3}" type="presOf" srcId="{9B5DEEA5-5D83-4471-B32E-84AAD3CBDFFA}" destId="{1F7467FA-42EA-4DB8-BC2E-B96F36606F6F}" srcOrd="0" destOrd="0" presId="urn:microsoft.com/office/officeart/2005/8/layout/radial4"/>
    <dgm:cxn modelId="{BCDDE4B2-7E1E-4BF6-B1B3-885D95057FD2}" srcId="{CBC02327-88E6-4542-BDCD-D235F932A7C7}" destId="{7820300B-BCF9-4653-A47E-81EC9D40C886}" srcOrd="0" destOrd="0" parTransId="{6D92888F-21F3-4319-A8D4-6AFEA970AF5B}" sibTransId="{72D113E8-717F-4A99-BFDE-0A2853AB2CE6}"/>
    <dgm:cxn modelId="{0FACC011-8334-4FFE-A58C-7B9375B77D0B}" srcId="{CBC02327-88E6-4542-BDCD-D235F932A7C7}" destId="{9B5DEEA5-5D83-4471-B32E-84AAD3CBDFFA}" srcOrd="1" destOrd="0" parTransId="{8FC74673-2A04-428A-80E0-D7F620D611EB}" sibTransId="{ED3C8FAF-B07F-443D-9195-4868FFB9F5F5}"/>
    <dgm:cxn modelId="{55542D06-2C74-4DD1-BD23-85BE8D3732E1}" type="presOf" srcId="{A319BE8D-8BEA-4816-99B1-BA91D6D47FFC}" destId="{0CE0A1DE-0DD7-4197-A70E-892604C36C2E}" srcOrd="0" destOrd="0" presId="urn:microsoft.com/office/officeart/2005/8/layout/radial4"/>
    <dgm:cxn modelId="{0A0CB2A1-ABB9-43EA-843A-5E650A62EE56}" type="presParOf" srcId="{0563976B-1F03-4B41-A416-21CE5045D673}" destId="{90A1FDA7-EF6B-433A-82D9-C2023D859B74}" srcOrd="0" destOrd="0" presId="urn:microsoft.com/office/officeart/2005/8/layout/radial4"/>
    <dgm:cxn modelId="{B3ECDD42-2848-4EFE-A058-425C51FE2F83}" type="presParOf" srcId="{0563976B-1F03-4B41-A416-21CE5045D673}" destId="{6836A42F-C89D-4E4E-B854-8E8E33F33AA3}" srcOrd="1" destOrd="0" presId="urn:microsoft.com/office/officeart/2005/8/layout/radial4"/>
    <dgm:cxn modelId="{3C644CC1-C9D5-461E-9E80-4C34294E86A5}" type="presParOf" srcId="{0563976B-1F03-4B41-A416-21CE5045D673}" destId="{93CCFA96-B2E9-402B-B1E9-C608E0067E29}" srcOrd="2" destOrd="0" presId="urn:microsoft.com/office/officeart/2005/8/layout/radial4"/>
    <dgm:cxn modelId="{B65118FE-2ECB-46E7-ABBB-DAB6B5144CF3}" type="presParOf" srcId="{0563976B-1F03-4B41-A416-21CE5045D673}" destId="{324BE57C-D0F2-4986-8BAF-19953C625F6A}" srcOrd="3" destOrd="0" presId="urn:microsoft.com/office/officeart/2005/8/layout/radial4"/>
    <dgm:cxn modelId="{215C378E-41FB-444A-A069-79997F8E5F9E}" type="presParOf" srcId="{0563976B-1F03-4B41-A416-21CE5045D673}" destId="{1F7467FA-42EA-4DB8-BC2E-B96F36606F6F}" srcOrd="4" destOrd="0" presId="urn:microsoft.com/office/officeart/2005/8/layout/radial4"/>
    <dgm:cxn modelId="{850E4625-F124-4FF4-A507-3E300FF650E6}" type="presParOf" srcId="{0563976B-1F03-4B41-A416-21CE5045D673}" destId="{8E20092B-ADFE-473D-AC50-F38AD375D3AE}" srcOrd="5" destOrd="0" presId="urn:microsoft.com/office/officeart/2005/8/layout/radial4"/>
    <dgm:cxn modelId="{46981D19-6303-4B0E-AC01-59B18897D7B2}" type="presParOf" srcId="{0563976B-1F03-4B41-A416-21CE5045D673}" destId="{0CE0A1DE-0DD7-4197-A70E-892604C36C2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189ECE-8E98-4850-9751-F138E0A1033A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A82153CE-47CB-4093-9C6F-570E21EDF116}">
      <dgm:prSet phldrT="[Text]" custT="1"/>
      <dgm:spPr>
        <a:xfrm>
          <a:off x="597" y="53848"/>
          <a:ext cx="2278929" cy="4289737"/>
        </a:xfrm>
        <a:prstGeom prst="roundRect">
          <a:avLst/>
        </a:prstGeom>
        <a:solidFill>
          <a:srgbClr val="4F81BD">
            <a:shade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hr-HR" sz="18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Hrvatski ured za osiguranje </a:t>
          </a:r>
        </a:p>
        <a:p>
          <a:pPr algn="ctr"/>
          <a:endParaRPr lang="hr-HR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E488A88-FD31-4D51-BDF2-CAEB51E4A418}" type="parTrans" cxnId="{FF6AC0FE-5EC3-4BDA-88EB-4C7C952DDCF5}">
      <dgm:prSet/>
      <dgm:spPr/>
      <dgm:t>
        <a:bodyPr/>
        <a:lstStyle/>
        <a:p>
          <a:endParaRPr lang="hr-HR"/>
        </a:p>
      </dgm:t>
    </dgm:pt>
    <dgm:pt modelId="{96003941-B0BA-4790-B4B8-4A313E4BD41D}" type="sibTrans" cxnId="{FF6AC0FE-5EC3-4BDA-88EB-4C7C952DDCF5}">
      <dgm:prSet/>
      <dgm:spPr/>
      <dgm:t>
        <a:bodyPr/>
        <a:lstStyle/>
        <a:p>
          <a:endParaRPr lang="hr-HR"/>
        </a:p>
      </dgm:t>
    </dgm:pt>
    <dgm:pt modelId="{D363F4F8-A74F-4661-8A85-6C340636D9ED}">
      <dgm:prSet custT="1"/>
      <dgm:spPr>
        <a:xfrm rot="5400000">
          <a:off x="2951377" y="-779268"/>
          <a:ext cx="4387933" cy="5949476"/>
        </a:xfrm>
        <a:prstGeom prst="round2SameRect">
          <a:avLst/>
        </a:prstGeom>
        <a:solidFill>
          <a:srgbClr val="4F81BD">
            <a:alpha val="90000"/>
            <a:tint val="55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hr-H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Hrvatski ured za osiguranje je pravna osoba koja u </a:t>
          </a:r>
          <a:r>
            <a:rPr lang="hr-HR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pravnom </a:t>
          </a:r>
          <a:r>
            <a:rPr lang="hr-H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prometu s trećim osobama predstavlja udruženje društava za osiguranje sa sjedištem u Republici Hrvatskoj (čl. 271. Zakona o osiguranju). Hrvatski ured za osiguranje obavlja poslove utvrđene Zakonom o osiguranju, Zakonom o obveznim osiguranjima u prometu te drugim propisima: </a:t>
          </a:r>
          <a:endParaRPr lang="hr-HR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Arial" pitchFamily="34" charset="0"/>
          </a:endParaRPr>
        </a:p>
      </dgm:t>
    </dgm:pt>
    <dgm:pt modelId="{07BBABD2-B450-4F67-96DB-FA1747E53315}" type="parTrans" cxnId="{2DB6D901-652C-42C3-B96F-17F3AFB530FC}">
      <dgm:prSet/>
      <dgm:spPr/>
      <dgm:t>
        <a:bodyPr/>
        <a:lstStyle/>
        <a:p>
          <a:endParaRPr lang="hr-HR"/>
        </a:p>
      </dgm:t>
    </dgm:pt>
    <dgm:pt modelId="{885E480D-8258-4516-B367-D1A177F3F553}" type="sibTrans" cxnId="{2DB6D901-652C-42C3-B96F-17F3AFB530FC}">
      <dgm:prSet/>
      <dgm:spPr/>
      <dgm:t>
        <a:bodyPr/>
        <a:lstStyle/>
        <a:p>
          <a:endParaRPr lang="hr-HR"/>
        </a:p>
      </dgm:t>
    </dgm:pt>
    <dgm:pt modelId="{4CF1B0C0-B8CA-42BB-9ACD-1E4BBEB105F9}">
      <dgm:prSet custT="1"/>
      <dgm:spPr>
        <a:xfrm rot="5400000">
          <a:off x="2951377" y="-779268"/>
          <a:ext cx="4387933" cy="5949476"/>
        </a:xfrm>
        <a:prstGeom prst="round2SameRect">
          <a:avLst/>
        </a:prstGeom>
        <a:solidFill>
          <a:srgbClr val="4F81BD">
            <a:alpha val="90000"/>
            <a:tint val="55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hr-H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poslove predstavljanja i zastupanja interesa društava za osiguranje u međunarodnim institucijama;</a:t>
          </a:r>
        </a:p>
      </dgm:t>
    </dgm:pt>
    <dgm:pt modelId="{8FAE3CBB-1E50-4BF0-BB3C-7C7EDD5B8CAD}" type="parTrans" cxnId="{5AAAE237-8663-4167-9A6E-71750B1E5E59}">
      <dgm:prSet/>
      <dgm:spPr/>
      <dgm:t>
        <a:bodyPr/>
        <a:lstStyle/>
        <a:p>
          <a:endParaRPr lang="hr-HR"/>
        </a:p>
      </dgm:t>
    </dgm:pt>
    <dgm:pt modelId="{00A44E81-E041-4D12-846F-7F4B54E2AAE7}" type="sibTrans" cxnId="{5AAAE237-8663-4167-9A6E-71750B1E5E59}">
      <dgm:prSet/>
      <dgm:spPr/>
      <dgm:t>
        <a:bodyPr/>
        <a:lstStyle/>
        <a:p>
          <a:endParaRPr lang="hr-HR"/>
        </a:p>
      </dgm:t>
    </dgm:pt>
    <dgm:pt modelId="{E756A794-9438-4B39-85F3-2631F32C87C1}">
      <dgm:prSet custT="1"/>
      <dgm:spPr>
        <a:xfrm rot="5400000">
          <a:off x="2951377" y="-779268"/>
          <a:ext cx="4387933" cy="5949476"/>
        </a:xfrm>
        <a:prstGeom prst="round2SameRect">
          <a:avLst/>
        </a:prstGeom>
        <a:solidFill>
          <a:srgbClr val="4F81BD">
            <a:alpha val="90000"/>
            <a:tint val="55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hr-HR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poslove statistike osiguranja;</a:t>
          </a:r>
        </a:p>
      </dgm:t>
    </dgm:pt>
    <dgm:pt modelId="{0D7A4D0D-570A-47CF-B528-60E12924474D}" type="parTrans" cxnId="{DC2F94FD-7769-48D2-87E4-D01E2092F415}">
      <dgm:prSet/>
      <dgm:spPr/>
      <dgm:t>
        <a:bodyPr/>
        <a:lstStyle/>
        <a:p>
          <a:endParaRPr lang="hr-HR"/>
        </a:p>
      </dgm:t>
    </dgm:pt>
    <dgm:pt modelId="{06684A02-4A71-4B45-92D6-C2972B9C7DCA}" type="sibTrans" cxnId="{DC2F94FD-7769-48D2-87E4-D01E2092F415}">
      <dgm:prSet/>
      <dgm:spPr/>
      <dgm:t>
        <a:bodyPr/>
        <a:lstStyle/>
        <a:p>
          <a:endParaRPr lang="hr-HR"/>
        </a:p>
      </dgm:t>
    </dgm:pt>
    <dgm:pt modelId="{38C4DAA7-F4A6-428D-BB69-62CFBC0135C5}">
      <dgm:prSet custT="1"/>
      <dgm:spPr>
        <a:xfrm rot="5400000">
          <a:off x="2951377" y="-779268"/>
          <a:ext cx="4387933" cy="5949476"/>
        </a:xfrm>
        <a:prstGeom prst="round2SameRect">
          <a:avLst/>
        </a:prstGeom>
        <a:solidFill>
          <a:srgbClr val="4F81BD">
            <a:alpha val="90000"/>
            <a:tint val="55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hr-H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poslove rješavanja pritužbi osiguranika odnosno oštećenih osoba;</a:t>
          </a:r>
        </a:p>
      </dgm:t>
    </dgm:pt>
    <dgm:pt modelId="{CA98A1FD-6B65-49A3-8B04-6B604AEF5D11}" type="parTrans" cxnId="{9E7B0C47-61FF-49C0-A863-B60E247C99D1}">
      <dgm:prSet/>
      <dgm:spPr/>
      <dgm:t>
        <a:bodyPr/>
        <a:lstStyle/>
        <a:p>
          <a:endParaRPr lang="hr-HR"/>
        </a:p>
      </dgm:t>
    </dgm:pt>
    <dgm:pt modelId="{44A58A0C-700D-4154-894F-05C9C3360E2B}" type="sibTrans" cxnId="{9E7B0C47-61FF-49C0-A863-B60E247C99D1}">
      <dgm:prSet/>
      <dgm:spPr/>
      <dgm:t>
        <a:bodyPr/>
        <a:lstStyle/>
        <a:p>
          <a:endParaRPr lang="hr-HR"/>
        </a:p>
      </dgm:t>
    </dgm:pt>
    <dgm:pt modelId="{0B8D82A3-AB8C-4DBB-B6E4-CCDE8FE86DBC}">
      <dgm:prSet custT="1"/>
      <dgm:spPr>
        <a:xfrm rot="5400000">
          <a:off x="2951377" y="-779268"/>
          <a:ext cx="4387933" cy="5949476"/>
        </a:xfrm>
        <a:prstGeom prst="round2SameRect">
          <a:avLst/>
        </a:prstGeom>
        <a:solidFill>
          <a:srgbClr val="4F81BD">
            <a:alpha val="90000"/>
            <a:tint val="55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endParaRPr lang="hr-HR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B669603-2161-4BDC-BF46-10188FE7ADCC}" type="parTrans" cxnId="{0C00DAB5-BC6C-4ABA-8B5D-2830D7827CE0}">
      <dgm:prSet/>
      <dgm:spPr/>
      <dgm:t>
        <a:bodyPr/>
        <a:lstStyle/>
        <a:p>
          <a:endParaRPr lang="hr-HR"/>
        </a:p>
      </dgm:t>
    </dgm:pt>
    <dgm:pt modelId="{36746B17-7A58-4F06-B12B-50C7B9897CED}" type="sibTrans" cxnId="{0C00DAB5-BC6C-4ABA-8B5D-2830D7827CE0}">
      <dgm:prSet/>
      <dgm:spPr/>
      <dgm:t>
        <a:bodyPr/>
        <a:lstStyle/>
        <a:p>
          <a:endParaRPr lang="hr-HR"/>
        </a:p>
      </dgm:t>
    </dgm:pt>
    <dgm:pt modelId="{BFDADD84-9783-4626-AB26-94FB81306966}">
      <dgm:prSet custT="1"/>
      <dgm:spPr>
        <a:xfrm rot="5400000">
          <a:off x="2951377" y="-779268"/>
          <a:ext cx="4387933" cy="5949476"/>
        </a:xfrm>
        <a:prstGeom prst="round2SameRect">
          <a:avLst/>
        </a:prstGeom>
        <a:solidFill>
          <a:srgbClr val="4F81BD">
            <a:alpha val="90000"/>
            <a:tint val="55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hr-HR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punopravni </a:t>
          </a:r>
          <a:r>
            <a:rPr lang="hr-H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član Europske federacije osiguratelja i reosiguratelja </a:t>
          </a:r>
          <a:r>
            <a:rPr lang="hr-HR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hr-HR" sz="1600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Comité</a:t>
          </a:r>
          <a:r>
            <a:rPr lang="hr-HR" sz="16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hr-HR" sz="1600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Européen</a:t>
          </a:r>
          <a:r>
            <a:rPr lang="hr-HR" sz="16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hr-HR" sz="1600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des</a:t>
          </a:r>
          <a:r>
            <a:rPr lang="hr-HR" sz="16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Assurances </a:t>
          </a:r>
          <a:r>
            <a:rPr lang="hr-H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(CEA), </a:t>
          </a:r>
          <a:endParaRPr lang="hr-HR" sz="16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6126219-1CA3-4236-9E6F-18022EAA28E1}" type="parTrans" cxnId="{63A997B0-6026-4635-B62C-F9906801DC92}">
      <dgm:prSet/>
      <dgm:spPr/>
      <dgm:t>
        <a:bodyPr/>
        <a:lstStyle/>
        <a:p>
          <a:endParaRPr lang="hr-HR"/>
        </a:p>
      </dgm:t>
    </dgm:pt>
    <dgm:pt modelId="{457F6F3F-2F65-499C-9B66-CB4062ECC544}" type="sibTrans" cxnId="{63A997B0-6026-4635-B62C-F9906801DC92}">
      <dgm:prSet/>
      <dgm:spPr/>
      <dgm:t>
        <a:bodyPr/>
        <a:lstStyle/>
        <a:p>
          <a:endParaRPr lang="hr-HR"/>
        </a:p>
      </dgm:t>
    </dgm:pt>
    <dgm:pt modelId="{A7DACFFC-1636-4D03-BE56-DAFB72821B32}">
      <dgm:prSet custT="1"/>
      <dgm:spPr>
        <a:xfrm rot="5400000">
          <a:off x="2951377" y="-779268"/>
          <a:ext cx="4387933" cy="5949476"/>
        </a:xfrm>
        <a:prstGeom prst="round2SameRect">
          <a:avLst/>
        </a:prstGeom>
        <a:solidFill>
          <a:srgbClr val="4F81BD">
            <a:alpha val="90000"/>
            <a:tint val="55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endParaRPr lang="hr-HR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FE4317A-7904-4C7B-8A7A-4CDF05434A1D}" type="parTrans" cxnId="{CD0504D1-8C98-4708-8F20-F959697FCBD3}">
      <dgm:prSet/>
      <dgm:spPr/>
      <dgm:t>
        <a:bodyPr/>
        <a:lstStyle/>
        <a:p>
          <a:endParaRPr lang="hr-HR"/>
        </a:p>
      </dgm:t>
    </dgm:pt>
    <dgm:pt modelId="{CC40C2E0-FA1D-4FF2-8D32-29AE02245A3B}" type="sibTrans" cxnId="{CD0504D1-8C98-4708-8F20-F959697FCBD3}">
      <dgm:prSet/>
      <dgm:spPr/>
      <dgm:t>
        <a:bodyPr/>
        <a:lstStyle/>
        <a:p>
          <a:endParaRPr lang="hr-HR"/>
        </a:p>
      </dgm:t>
    </dgm:pt>
    <dgm:pt modelId="{B969199B-58A2-4138-9261-571D7CB0BB37}">
      <dgm:prSet custT="1"/>
      <dgm:spPr>
        <a:xfrm rot="5400000">
          <a:off x="2951377" y="-779268"/>
          <a:ext cx="4387933" cy="5949476"/>
        </a:xfrm>
        <a:prstGeom prst="round2SameRect">
          <a:avLst/>
        </a:prstGeom>
        <a:solidFill>
          <a:srgbClr val="4F81BD">
            <a:alpha val="90000"/>
            <a:tint val="55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hr-HR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 članstvu sudjeluje 19 </a:t>
          </a:r>
          <a:r>
            <a:rPr lang="hr-H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društava za osiguranje i  1 društvo za reosiguranje (98,39 % ZBP hrvatskog tržišta osiguranja</a:t>
          </a:r>
          <a:r>
            <a:rPr lang="hr-HR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).</a:t>
          </a:r>
          <a:endParaRPr lang="hr-HR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F0E52B0-5B9B-4BE0-83CE-5636D151D75B}" type="parTrans" cxnId="{6456EE76-EBB5-4B24-991C-AD98FD68D289}">
      <dgm:prSet/>
      <dgm:spPr/>
      <dgm:t>
        <a:bodyPr/>
        <a:lstStyle/>
        <a:p>
          <a:endParaRPr lang="hr-HR"/>
        </a:p>
      </dgm:t>
    </dgm:pt>
    <dgm:pt modelId="{E5CA6874-3606-4429-AD48-A9B5C2F4DB08}" type="sibTrans" cxnId="{6456EE76-EBB5-4B24-991C-AD98FD68D289}">
      <dgm:prSet/>
      <dgm:spPr/>
      <dgm:t>
        <a:bodyPr/>
        <a:lstStyle/>
        <a:p>
          <a:endParaRPr lang="hr-HR"/>
        </a:p>
      </dgm:t>
    </dgm:pt>
    <dgm:pt modelId="{A7600582-A80C-44C0-AB37-066D52900FCC}">
      <dgm:prSet custT="1"/>
      <dgm:spPr>
        <a:xfrm rot="5400000">
          <a:off x="2951377" y="-779268"/>
          <a:ext cx="4387933" cy="5949476"/>
        </a:xfrm>
        <a:prstGeom prst="round2SameRect">
          <a:avLst/>
        </a:prstGeom>
        <a:solidFill>
          <a:srgbClr val="4F81BD">
            <a:alpha val="90000"/>
            <a:tint val="55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hr-H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itchFamily="34" charset="0"/>
            </a:rPr>
            <a:t>poslove nacionalnog Ureda zelene karte osiguranja i druge poslove utvrđene međunarodnim sporazumima o osiguranju vlasnika vozila od odgovornosti za štete nanesene trećim osobama;</a:t>
          </a:r>
        </a:p>
      </dgm:t>
    </dgm:pt>
    <dgm:pt modelId="{EAB31208-0014-4349-BAEE-7D56B35705E6}" type="parTrans" cxnId="{B074F3C8-57BF-4BB8-A8F8-D547D9044384}">
      <dgm:prSet/>
      <dgm:spPr/>
      <dgm:t>
        <a:bodyPr/>
        <a:lstStyle/>
        <a:p>
          <a:endParaRPr lang="hr-HR"/>
        </a:p>
      </dgm:t>
    </dgm:pt>
    <dgm:pt modelId="{9D332FAB-65F1-477D-BBE1-3C53700A7EFE}" type="sibTrans" cxnId="{B074F3C8-57BF-4BB8-A8F8-D547D9044384}">
      <dgm:prSet/>
      <dgm:spPr/>
      <dgm:t>
        <a:bodyPr/>
        <a:lstStyle/>
        <a:p>
          <a:endParaRPr lang="hr-HR"/>
        </a:p>
      </dgm:t>
    </dgm:pt>
    <dgm:pt modelId="{25D45FE0-827F-4492-ACB5-AF2D07A6BD9B}">
      <dgm:prSet custT="1"/>
      <dgm:spPr>
        <a:xfrm rot="5400000">
          <a:off x="2951377" y="-779268"/>
          <a:ext cx="4387933" cy="5949476"/>
        </a:xfrm>
        <a:prstGeom prst="round2SameRect">
          <a:avLst/>
        </a:prstGeom>
        <a:solidFill>
          <a:srgbClr val="4F81BD">
            <a:alpha val="90000"/>
            <a:tint val="55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hr-HR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poslove vođenja Garancijskog fonda;</a:t>
          </a:r>
        </a:p>
      </dgm:t>
    </dgm:pt>
    <dgm:pt modelId="{C852B31F-D7B1-4BA1-B6DB-7A5E8F71AAA6}" type="parTrans" cxnId="{BC535BAE-DA65-4D01-BE1C-44F9BAEB0FC8}">
      <dgm:prSet/>
      <dgm:spPr/>
      <dgm:t>
        <a:bodyPr/>
        <a:lstStyle/>
        <a:p>
          <a:endParaRPr lang="hr-HR"/>
        </a:p>
      </dgm:t>
    </dgm:pt>
    <dgm:pt modelId="{A5E14A49-2B70-42D4-BF8C-7D092C276881}" type="sibTrans" cxnId="{BC535BAE-DA65-4D01-BE1C-44F9BAEB0FC8}">
      <dgm:prSet/>
      <dgm:spPr/>
      <dgm:t>
        <a:bodyPr/>
        <a:lstStyle/>
        <a:p>
          <a:endParaRPr lang="hr-HR"/>
        </a:p>
      </dgm:t>
    </dgm:pt>
    <dgm:pt modelId="{470E8640-A261-49C5-B1C0-9B17F65EC296}">
      <dgm:prSet custT="1"/>
      <dgm:spPr>
        <a:xfrm rot="5400000">
          <a:off x="2951377" y="-779268"/>
          <a:ext cx="4387933" cy="5949476"/>
        </a:xfrm>
        <a:prstGeom prst="round2SameRect">
          <a:avLst/>
        </a:prstGeom>
        <a:solidFill>
          <a:srgbClr val="4F81BD">
            <a:alpha val="90000"/>
            <a:tint val="55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hr-H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poslove izvansudskog rješavanja sporova između osiguranika odnosno ugovaratelja osiguranja odnosno potrošača i društava za osiguranje odnosno ponuditelja usluga osiguranja.</a:t>
          </a:r>
        </a:p>
      </dgm:t>
    </dgm:pt>
    <dgm:pt modelId="{171B45F6-1D55-44D4-86B8-953BA52FA7A9}" type="parTrans" cxnId="{E5E8A754-21EC-45DA-B1C2-AB299C6073C4}">
      <dgm:prSet/>
      <dgm:spPr/>
      <dgm:t>
        <a:bodyPr/>
        <a:lstStyle/>
        <a:p>
          <a:endParaRPr lang="hr-HR"/>
        </a:p>
      </dgm:t>
    </dgm:pt>
    <dgm:pt modelId="{4879BD85-F53E-4273-9871-DACBDCC4559F}" type="sibTrans" cxnId="{E5E8A754-21EC-45DA-B1C2-AB299C6073C4}">
      <dgm:prSet/>
      <dgm:spPr/>
      <dgm:t>
        <a:bodyPr/>
        <a:lstStyle/>
        <a:p>
          <a:endParaRPr lang="hr-HR"/>
        </a:p>
      </dgm:t>
    </dgm:pt>
    <dgm:pt modelId="{DF2837F9-3CFA-42C9-AF37-15DE6D45CD7F}">
      <dgm:prSet custT="1"/>
      <dgm:spPr>
        <a:xfrm rot="5400000">
          <a:off x="2951377" y="-779268"/>
          <a:ext cx="4387933" cy="5949476"/>
        </a:xfrm>
        <a:solidFill>
          <a:srgbClr val="4F81BD">
            <a:alpha val="90000"/>
            <a:tint val="55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hr-HR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Savjeta </a:t>
          </a:r>
          <a:r>
            <a:rPr lang="hr-H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ureda - </a:t>
          </a:r>
          <a:r>
            <a:rPr lang="hr-HR" sz="1600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Council</a:t>
          </a:r>
          <a:r>
            <a:rPr lang="hr-HR" sz="16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hr-HR" sz="1600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of</a:t>
          </a:r>
          <a:r>
            <a:rPr lang="hr-HR" sz="16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hr-HR" sz="1600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Bureaux</a:t>
          </a:r>
          <a:r>
            <a:rPr lang="hr-HR" sz="16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hr-H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(COB) </a:t>
          </a:r>
          <a:r>
            <a:rPr lang="hr-HR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</a:t>
          </a:r>
          <a:endParaRPr lang="hr-HR" sz="16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B687A92-6BA8-47C1-8D31-513BABD9A5B3}" type="parTrans" cxnId="{615D907B-AEEC-4BAA-A4A2-AF54112DDB44}">
      <dgm:prSet/>
      <dgm:spPr/>
    </dgm:pt>
    <dgm:pt modelId="{0B5BCABD-60B0-4343-8FD8-3307AA678BD5}" type="sibTrans" cxnId="{615D907B-AEEC-4BAA-A4A2-AF54112DDB44}">
      <dgm:prSet/>
      <dgm:spPr/>
    </dgm:pt>
    <dgm:pt modelId="{03138445-9041-48AE-B3F4-E6DD0E02CEDB}">
      <dgm:prSet custT="1"/>
      <dgm:spPr>
        <a:xfrm rot="5400000">
          <a:off x="2951377" y="-779268"/>
          <a:ext cx="4387933" cy="5949476"/>
        </a:xfrm>
        <a:solidFill>
          <a:srgbClr val="4F81BD">
            <a:alpha val="90000"/>
            <a:tint val="55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hr-HR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Međunarodnog </a:t>
          </a:r>
          <a:r>
            <a:rPr lang="hr-H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udruženja za pomorska i prijevozna osiguranja - </a:t>
          </a:r>
          <a:r>
            <a:rPr lang="hr-HR" sz="1600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International</a:t>
          </a:r>
          <a:r>
            <a:rPr lang="hr-HR" sz="16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Union </a:t>
          </a:r>
          <a:r>
            <a:rPr lang="hr-HR" sz="1600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of</a:t>
          </a:r>
          <a:r>
            <a:rPr lang="hr-HR" sz="16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Marine Insurance (IUMI). </a:t>
          </a:r>
        </a:p>
      </dgm:t>
    </dgm:pt>
    <dgm:pt modelId="{ECD7FFDF-1710-421F-93F7-D88FEACE3F61}" type="parTrans" cxnId="{5712DFB8-C3AE-4F0E-B3B0-50771B9C28BE}">
      <dgm:prSet/>
      <dgm:spPr/>
    </dgm:pt>
    <dgm:pt modelId="{14177D74-5D00-46F3-99C6-8E15745911C2}" type="sibTrans" cxnId="{5712DFB8-C3AE-4F0E-B3B0-50771B9C28BE}">
      <dgm:prSet/>
      <dgm:spPr/>
    </dgm:pt>
    <dgm:pt modelId="{7FD2F985-37E7-49F6-8CFF-C53933F9C33C}" type="pres">
      <dgm:prSet presAssocID="{DC189ECE-8E98-4850-9751-F138E0A103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A980B2E-E72C-46EE-B2A2-E2011C077571}" type="pres">
      <dgm:prSet presAssocID="{A82153CE-47CB-4093-9C6F-570E21EDF116}" presName="linNode" presStyleCnt="0"/>
      <dgm:spPr/>
      <dgm:t>
        <a:bodyPr/>
        <a:lstStyle/>
        <a:p>
          <a:endParaRPr lang="hr-HR"/>
        </a:p>
      </dgm:t>
    </dgm:pt>
    <dgm:pt modelId="{0049D6D2-5480-440F-B872-C57F27A85F0F}" type="pres">
      <dgm:prSet presAssocID="{A82153CE-47CB-4093-9C6F-570E21EDF116}" presName="parentText" presStyleLbl="node1" presStyleIdx="0" presStyleCnt="1" custScaleX="51327" custScaleY="587807" custLinFactNeighborX="-2634" custLinFactNeighborY="-683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652DAB-8A5F-4F29-8BB5-2D80A496BE32}" type="pres">
      <dgm:prSet presAssocID="{A82153CE-47CB-4093-9C6F-570E21EDF116}" presName="descendantText" presStyleLbl="alignAccFollowNode1" presStyleIdx="0" presStyleCnt="1" custScaleX="121886" custScaleY="751578" custLinFactNeighborX="-3967" custLinFactNeighborY="12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hr-HR"/>
        </a:p>
      </dgm:t>
    </dgm:pt>
  </dgm:ptLst>
  <dgm:cxnLst>
    <dgm:cxn modelId="{E5E8A754-21EC-45DA-B1C2-AB299C6073C4}" srcId="{D363F4F8-A74F-4661-8A85-6C340636D9ED}" destId="{470E8640-A261-49C5-B1C0-9B17F65EC296}" srcOrd="5" destOrd="0" parTransId="{171B45F6-1D55-44D4-86B8-953BA52FA7A9}" sibTransId="{4879BD85-F53E-4273-9871-DACBDCC4559F}"/>
    <dgm:cxn modelId="{5E601EF1-BF36-4979-A767-5D26117F0CBC}" type="presOf" srcId="{A82153CE-47CB-4093-9C6F-570E21EDF116}" destId="{0049D6D2-5480-440F-B872-C57F27A85F0F}" srcOrd="0" destOrd="0" presId="urn:microsoft.com/office/officeart/2005/8/layout/vList5"/>
    <dgm:cxn modelId="{FF6AC0FE-5EC3-4BDA-88EB-4C7C952DDCF5}" srcId="{DC189ECE-8E98-4850-9751-F138E0A1033A}" destId="{A82153CE-47CB-4093-9C6F-570E21EDF116}" srcOrd="0" destOrd="0" parTransId="{9E488A88-FD31-4D51-BDF2-CAEB51E4A418}" sibTransId="{96003941-B0BA-4790-B4B8-4A313E4BD41D}"/>
    <dgm:cxn modelId="{DA5CB7F6-B806-40B3-B2AF-8A25F670FCA6}" type="presOf" srcId="{DF2837F9-3CFA-42C9-AF37-15DE6D45CD7F}" destId="{87652DAB-8A5F-4F29-8BB5-2D80A496BE32}" srcOrd="0" destOrd="9" presId="urn:microsoft.com/office/officeart/2005/8/layout/vList5"/>
    <dgm:cxn modelId="{4D193559-F5FD-4875-A55C-273F6D9AB68E}" type="presOf" srcId="{38C4DAA7-F4A6-428D-BB69-62CFBC0135C5}" destId="{87652DAB-8A5F-4F29-8BB5-2D80A496BE32}" srcOrd="0" destOrd="5" presId="urn:microsoft.com/office/officeart/2005/8/layout/vList5"/>
    <dgm:cxn modelId="{0289F18D-4B44-40EA-B2F7-83AD1D9EE5DE}" type="presOf" srcId="{DC189ECE-8E98-4850-9751-F138E0A1033A}" destId="{7FD2F985-37E7-49F6-8CFF-C53933F9C33C}" srcOrd="0" destOrd="0" presId="urn:microsoft.com/office/officeart/2005/8/layout/vList5"/>
    <dgm:cxn modelId="{BC7915BA-2B17-441B-888C-DB7E0B89D2CD}" type="presOf" srcId="{E756A794-9438-4B39-85F3-2631F32C87C1}" destId="{87652DAB-8A5F-4F29-8BB5-2D80A496BE32}" srcOrd="0" destOrd="4" presId="urn:microsoft.com/office/officeart/2005/8/layout/vList5"/>
    <dgm:cxn modelId="{B5CBC606-483C-41A8-B559-941A5922B19D}" type="presOf" srcId="{470E8640-A261-49C5-B1C0-9B17F65EC296}" destId="{87652DAB-8A5F-4F29-8BB5-2D80A496BE32}" srcOrd="0" destOrd="6" presId="urn:microsoft.com/office/officeart/2005/8/layout/vList5"/>
    <dgm:cxn modelId="{AF497937-838E-4456-A2AE-839D3BA5BD58}" type="presOf" srcId="{D363F4F8-A74F-4661-8A85-6C340636D9ED}" destId="{87652DAB-8A5F-4F29-8BB5-2D80A496BE32}" srcOrd="0" destOrd="0" presId="urn:microsoft.com/office/officeart/2005/8/layout/vList5"/>
    <dgm:cxn modelId="{5AAAE237-8663-4167-9A6E-71750B1E5E59}" srcId="{D363F4F8-A74F-4661-8A85-6C340636D9ED}" destId="{4CF1B0C0-B8CA-42BB-9ACD-1E4BBEB105F9}" srcOrd="1" destOrd="0" parTransId="{8FAE3CBB-1E50-4BF0-BB3C-7C7EDD5B8CAD}" sibTransId="{00A44E81-E041-4D12-846F-7F4B54E2AAE7}"/>
    <dgm:cxn modelId="{BC535BAE-DA65-4D01-BE1C-44F9BAEB0FC8}" srcId="{D363F4F8-A74F-4661-8A85-6C340636D9ED}" destId="{25D45FE0-827F-4492-ACB5-AF2D07A6BD9B}" srcOrd="2" destOrd="0" parTransId="{C852B31F-D7B1-4BA1-B6DB-7A5E8F71AAA6}" sibTransId="{A5E14A49-2B70-42D4-BF8C-7D092C276881}"/>
    <dgm:cxn modelId="{CD0504D1-8C98-4708-8F20-F959697FCBD3}" srcId="{A82153CE-47CB-4093-9C6F-570E21EDF116}" destId="{A7DACFFC-1636-4D03-BE56-DAFB72821B32}" srcOrd="5" destOrd="0" parTransId="{8FE4317A-7904-4C7B-8A7A-4CDF05434A1D}" sibTransId="{CC40C2E0-FA1D-4FF2-8D32-29AE02245A3B}"/>
    <dgm:cxn modelId="{0C00DAB5-BC6C-4ABA-8B5D-2830D7827CE0}" srcId="{A82153CE-47CB-4093-9C6F-570E21EDF116}" destId="{0B8D82A3-AB8C-4DBB-B6E4-CCDE8FE86DBC}" srcOrd="1" destOrd="0" parTransId="{BB669603-2161-4BDC-BF46-10188FE7ADCC}" sibTransId="{36746B17-7A58-4F06-B12B-50C7B9897CED}"/>
    <dgm:cxn modelId="{353E900B-BF0B-42DB-9D82-8A3BBB613D3A}" type="presOf" srcId="{BFDADD84-9783-4626-AB26-94FB81306966}" destId="{87652DAB-8A5F-4F29-8BB5-2D80A496BE32}" srcOrd="0" destOrd="8" presId="urn:microsoft.com/office/officeart/2005/8/layout/vList5"/>
    <dgm:cxn modelId="{9E7B0C47-61FF-49C0-A863-B60E247C99D1}" srcId="{D363F4F8-A74F-4661-8A85-6C340636D9ED}" destId="{38C4DAA7-F4A6-428D-BB69-62CFBC0135C5}" srcOrd="4" destOrd="0" parTransId="{CA98A1FD-6B65-49A3-8B04-6B604AEF5D11}" sibTransId="{44A58A0C-700D-4154-894F-05C9C3360E2B}"/>
    <dgm:cxn modelId="{7644B255-9BC2-4FCA-AE25-BD5E7BE9F925}" type="presOf" srcId="{A7600582-A80C-44C0-AB37-066D52900FCC}" destId="{87652DAB-8A5F-4F29-8BB5-2D80A496BE32}" srcOrd="0" destOrd="1" presId="urn:microsoft.com/office/officeart/2005/8/layout/vList5"/>
    <dgm:cxn modelId="{A06A3820-4AD9-43E7-B0E6-355C9D01E5A5}" type="presOf" srcId="{0B8D82A3-AB8C-4DBB-B6E4-CCDE8FE86DBC}" destId="{87652DAB-8A5F-4F29-8BB5-2D80A496BE32}" srcOrd="0" destOrd="7" presId="urn:microsoft.com/office/officeart/2005/8/layout/vList5"/>
    <dgm:cxn modelId="{2DB6D901-652C-42C3-B96F-17F3AFB530FC}" srcId="{A82153CE-47CB-4093-9C6F-570E21EDF116}" destId="{D363F4F8-A74F-4661-8A85-6C340636D9ED}" srcOrd="0" destOrd="0" parTransId="{07BBABD2-B450-4F67-96DB-FA1747E53315}" sibTransId="{885E480D-8258-4516-B367-D1A177F3F553}"/>
    <dgm:cxn modelId="{F43B05D1-C869-4013-8323-D7622E8C015F}" type="presOf" srcId="{B969199B-58A2-4138-9261-571D7CB0BB37}" destId="{87652DAB-8A5F-4F29-8BB5-2D80A496BE32}" srcOrd="0" destOrd="12" presId="urn:microsoft.com/office/officeart/2005/8/layout/vList5"/>
    <dgm:cxn modelId="{1D44ACDC-8559-4FE3-9348-E004046DD635}" type="presOf" srcId="{03138445-9041-48AE-B3F4-E6DD0E02CEDB}" destId="{87652DAB-8A5F-4F29-8BB5-2D80A496BE32}" srcOrd="0" destOrd="10" presId="urn:microsoft.com/office/officeart/2005/8/layout/vList5"/>
    <dgm:cxn modelId="{002511A9-57EE-42C7-AADD-C20889DCCFA3}" type="presOf" srcId="{25D45FE0-827F-4492-ACB5-AF2D07A6BD9B}" destId="{87652DAB-8A5F-4F29-8BB5-2D80A496BE32}" srcOrd="0" destOrd="3" presId="urn:microsoft.com/office/officeart/2005/8/layout/vList5"/>
    <dgm:cxn modelId="{6456EE76-EBB5-4B24-991C-AD98FD68D289}" srcId="{A82153CE-47CB-4093-9C6F-570E21EDF116}" destId="{B969199B-58A2-4138-9261-571D7CB0BB37}" srcOrd="6" destOrd="0" parTransId="{7F0E52B0-5B9B-4BE0-83CE-5636D151D75B}" sibTransId="{E5CA6874-3606-4429-AD48-A9B5C2F4DB08}"/>
    <dgm:cxn modelId="{5712DFB8-C3AE-4F0E-B3B0-50771B9C28BE}" srcId="{A82153CE-47CB-4093-9C6F-570E21EDF116}" destId="{03138445-9041-48AE-B3F4-E6DD0E02CEDB}" srcOrd="4" destOrd="0" parTransId="{ECD7FFDF-1710-421F-93F7-D88FEACE3F61}" sibTransId="{14177D74-5D00-46F3-99C6-8E15745911C2}"/>
    <dgm:cxn modelId="{B074F3C8-57BF-4BB8-A8F8-D547D9044384}" srcId="{D363F4F8-A74F-4661-8A85-6C340636D9ED}" destId="{A7600582-A80C-44C0-AB37-066D52900FCC}" srcOrd="0" destOrd="0" parTransId="{EAB31208-0014-4349-BAEE-7D56B35705E6}" sibTransId="{9D332FAB-65F1-477D-BBE1-3C53700A7EFE}"/>
    <dgm:cxn modelId="{9666CAFD-AC59-4AFE-B420-3FE804141D0D}" type="presOf" srcId="{A7DACFFC-1636-4D03-BE56-DAFB72821B32}" destId="{87652DAB-8A5F-4F29-8BB5-2D80A496BE32}" srcOrd="0" destOrd="11" presId="urn:microsoft.com/office/officeart/2005/8/layout/vList5"/>
    <dgm:cxn modelId="{DC2F94FD-7769-48D2-87E4-D01E2092F415}" srcId="{D363F4F8-A74F-4661-8A85-6C340636D9ED}" destId="{E756A794-9438-4B39-85F3-2631F32C87C1}" srcOrd="3" destOrd="0" parTransId="{0D7A4D0D-570A-47CF-B528-60E12924474D}" sibTransId="{06684A02-4A71-4B45-92D6-C2972B9C7DCA}"/>
    <dgm:cxn modelId="{615D907B-AEEC-4BAA-A4A2-AF54112DDB44}" srcId="{A82153CE-47CB-4093-9C6F-570E21EDF116}" destId="{DF2837F9-3CFA-42C9-AF37-15DE6D45CD7F}" srcOrd="3" destOrd="0" parTransId="{FB687A92-6BA8-47C1-8D31-513BABD9A5B3}" sibTransId="{0B5BCABD-60B0-4343-8FD8-3307AA678BD5}"/>
    <dgm:cxn modelId="{800D12C5-5728-4E66-945D-0B75B55A6286}" type="presOf" srcId="{4CF1B0C0-B8CA-42BB-9ACD-1E4BBEB105F9}" destId="{87652DAB-8A5F-4F29-8BB5-2D80A496BE32}" srcOrd="0" destOrd="2" presId="urn:microsoft.com/office/officeart/2005/8/layout/vList5"/>
    <dgm:cxn modelId="{63A997B0-6026-4635-B62C-F9906801DC92}" srcId="{A82153CE-47CB-4093-9C6F-570E21EDF116}" destId="{BFDADD84-9783-4626-AB26-94FB81306966}" srcOrd="2" destOrd="0" parTransId="{66126219-1CA3-4236-9E6F-18022EAA28E1}" sibTransId="{457F6F3F-2F65-499C-9B66-CB4062ECC544}"/>
    <dgm:cxn modelId="{93D5EE0B-D01D-4E6E-B0C2-28D178EABC57}" type="presParOf" srcId="{7FD2F985-37E7-49F6-8CFF-C53933F9C33C}" destId="{6A980B2E-E72C-46EE-B2A2-E2011C077571}" srcOrd="0" destOrd="0" presId="urn:microsoft.com/office/officeart/2005/8/layout/vList5"/>
    <dgm:cxn modelId="{D655F152-14E6-459D-B74D-CC36EB70841F}" type="presParOf" srcId="{6A980B2E-E72C-46EE-B2A2-E2011C077571}" destId="{0049D6D2-5480-440F-B872-C57F27A85F0F}" srcOrd="0" destOrd="0" presId="urn:microsoft.com/office/officeart/2005/8/layout/vList5"/>
    <dgm:cxn modelId="{24FA433B-7D31-4610-815B-F69AE2F1A949}" type="presParOf" srcId="{6A980B2E-E72C-46EE-B2A2-E2011C077571}" destId="{87652DAB-8A5F-4F29-8BB5-2D80A496BE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40649D-0DCD-4062-BFE3-CE71BA1CB87C}" type="doc">
      <dgm:prSet loTypeId="urn:microsoft.com/office/officeart/2005/8/layout/hierarchy4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6C3981B6-8A24-4EB4-A793-F0C4B8174F32}" type="asst">
      <dgm:prSet phldrT="[Tekst]" custT="1"/>
      <dgm:spPr>
        <a:xfrm>
          <a:off x="1650950" y="632585"/>
          <a:ext cx="4556372" cy="53255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hr-HR" sz="29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Upravni odbor </a:t>
          </a:r>
        </a:p>
      </dgm:t>
    </dgm:pt>
    <dgm:pt modelId="{509F7682-3CA1-49F1-A116-1B3A6E064C58}" type="parTrans" cxnId="{820FC3EA-C0EB-4A9F-875C-9C81B95549F4}">
      <dgm:prSet/>
      <dgm:spPr/>
      <dgm:t>
        <a:bodyPr/>
        <a:lstStyle/>
        <a:p>
          <a:endParaRPr lang="hr-HR"/>
        </a:p>
      </dgm:t>
    </dgm:pt>
    <dgm:pt modelId="{35B9E8B8-B75E-43E1-81EF-A9ED308693B0}" type="sibTrans" cxnId="{820FC3EA-C0EB-4A9F-875C-9C81B95549F4}">
      <dgm:prSet/>
      <dgm:spPr/>
      <dgm:t>
        <a:bodyPr/>
        <a:lstStyle/>
        <a:p>
          <a:endParaRPr lang="hr-HR"/>
        </a:p>
      </dgm:t>
    </dgm:pt>
    <dgm:pt modelId="{67621692-4317-40E6-9DF5-7F610DFA80C5}">
      <dgm:prSet phldrT="[Tekst]" custT="1"/>
      <dgm:spPr>
        <a:xfrm>
          <a:off x="2843246" y="1282841"/>
          <a:ext cx="2313456" cy="3324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hr-HR" sz="18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Direktor</a:t>
          </a:r>
          <a:r>
            <a:rPr lang="hr-HR" sz="18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hr-HR" sz="18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HUO</a:t>
          </a:r>
        </a:p>
      </dgm:t>
    </dgm:pt>
    <dgm:pt modelId="{3A301EAE-BD09-4ED1-941C-89EFECD43C50}" type="parTrans" cxnId="{A2DBCF79-1AB3-4178-AA65-1D4C7008EF73}">
      <dgm:prSet/>
      <dgm:spPr/>
      <dgm:t>
        <a:bodyPr/>
        <a:lstStyle/>
        <a:p>
          <a:endParaRPr lang="hr-HR"/>
        </a:p>
      </dgm:t>
    </dgm:pt>
    <dgm:pt modelId="{288251B3-1F4B-488C-8A00-9860FCACEB07}" type="sibTrans" cxnId="{A2DBCF79-1AB3-4178-AA65-1D4C7008EF73}">
      <dgm:prSet/>
      <dgm:spPr/>
      <dgm:t>
        <a:bodyPr/>
        <a:lstStyle/>
        <a:p>
          <a:endParaRPr lang="hr-HR"/>
        </a:p>
      </dgm:t>
    </dgm:pt>
    <dgm:pt modelId="{BC782399-10D7-4879-B0C8-7F1708DC96EB}">
      <dgm:prSet phldrT="[Tekst]"/>
      <dgm:spPr>
        <a:xfrm>
          <a:off x="31251" y="1804969"/>
          <a:ext cx="1337771" cy="14638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hr-HR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Ured zelene karte</a:t>
          </a:r>
        </a:p>
      </dgm:t>
    </dgm:pt>
    <dgm:pt modelId="{BABA1ADA-6CC9-41F8-9A5B-50B3EAEAFC44}" type="parTrans" cxnId="{26C6A5EC-9D25-4BBA-BD2C-7A129839037E}">
      <dgm:prSet/>
      <dgm:spPr/>
      <dgm:t>
        <a:bodyPr/>
        <a:lstStyle/>
        <a:p>
          <a:endParaRPr lang="hr-HR"/>
        </a:p>
      </dgm:t>
    </dgm:pt>
    <dgm:pt modelId="{C9CC476F-CA4A-4D5A-AF46-8C4599D823B7}" type="sibTrans" cxnId="{26C6A5EC-9D25-4BBA-BD2C-7A129839037E}">
      <dgm:prSet/>
      <dgm:spPr/>
      <dgm:t>
        <a:bodyPr/>
        <a:lstStyle/>
        <a:p>
          <a:endParaRPr lang="hr-HR"/>
        </a:p>
      </dgm:t>
    </dgm:pt>
    <dgm:pt modelId="{CFDA8A82-9595-459A-8B04-694AC24FB107}">
      <dgm:prSet phldrT="[Tekst]"/>
      <dgm:spPr>
        <a:xfrm>
          <a:off x="1686242" y="0"/>
          <a:ext cx="4482982" cy="47874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hr-HR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Skupština</a:t>
          </a:r>
          <a:r>
            <a:rPr lang="hr-HR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DF8F9369-1DD7-4623-B9A7-587E23523444}" type="sibTrans" cxnId="{0D3DB5D4-9DA0-44DB-A4CB-13154C3454C8}">
      <dgm:prSet/>
      <dgm:spPr/>
      <dgm:t>
        <a:bodyPr/>
        <a:lstStyle/>
        <a:p>
          <a:endParaRPr lang="hr-HR"/>
        </a:p>
      </dgm:t>
    </dgm:pt>
    <dgm:pt modelId="{51E277D1-CC86-4DDA-9223-6A16936866EA}" type="parTrans" cxnId="{0D3DB5D4-9DA0-44DB-A4CB-13154C3454C8}">
      <dgm:prSet/>
      <dgm:spPr/>
      <dgm:t>
        <a:bodyPr/>
        <a:lstStyle/>
        <a:p>
          <a:endParaRPr lang="hr-HR"/>
        </a:p>
      </dgm:t>
    </dgm:pt>
    <dgm:pt modelId="{1465A199-2BD5-43DF-943F-AEF431399B54}">
      <dgm:prSet phldrT="[Tekst]"/>
      <dgm:spPr>
        <a:xfrm>
          <a:off x="1397116" y="1804969"/>
          <a:ext cx="1337771" cy="14638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hr-HR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Ured za naknadu</a:t>
          </a:r>
        </a:p>
      </dgm:t>
    </dgm:pt>
    <dgm:pt modelId="{7FE4DE6B-D0EF-4EBB-8506-C5ED221F03C1}" type="parTrans" cxnId="{A37024D3-264E-42B6-968C-31712828E447}">
      <dgm:prSet/>
      <dgm:spPr/>
      <dgm:t>
        <a:bodyPr/>
        <a:lstStyle/>
        <a:p>
          <a:endParaRPr lang="hr-HR"/>
        </a:p>
      </dgm:t>
    </dgm:pt>
    <dgm:pt modelId="{48189E13-4ACB-4A45-983A-2670437DE574}" type="sibTrans" cxnId="{A37024D3-264E-42B6-968C-31712828E447}">
      <dgm:prSet/>
      <dgm:spPr/>
      <dgm:t>
        <a:bodyPr/>
        <a:lstStyle/>
        <a:p>
          <a:endParaRPr lang="hr-HR"/>
        </a:p>
      </dgm:t>
    </dgm:pt>
    <dgm:pt modelId="{07C56CFB-669A-4EF9-ABE9-3A25B0EA9184}">
      <dgm:prSet phldrT="[Tekst]"/>
      <dgm:spPr>
        <a:xfrm>
          <a:off x="2762981" y="1804969"/>
          <a:ext cx="1337771" cy="14638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hr-HR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Garancijski fond</a:t>
          </a:r>
        </a:p>
      </dgm:t>
    </dgm:pt>
    <dgm:pt modelId="{A7B91B2C-84BE-482F-867C-0679E1CB129B}" type="parTrans" cxnId="{656BF59A-A471-44F1-8024-31FF6E8496C0}">
      <dgm:prSet/>
      <dgm:spPr/>
      <dgm:t>
        <a:bodyPr/>
        <a:lstStyle/>
        <a:p>
          <a:endParaRPr lang="hr-HR"/>
        </a:p>
      </dgm:t>
    </dgm:pt>
    <dgm:pt modelId="{595991DE-CF2C-4191-9330-C3EB6075A1CB}" type="sibTrans" cxnId="{656BF59A-A471-44F1-8024-31FF6E8496C0}">
      <dgm:prSet/>
      <dgm:spPr/>
      <dgm:t>
        <a:bodyPr/>
        <a:lstStyle/>
        <a:p>
          <a:endParaRPr lang="hr-HR"/>
        </a:p>
      </dgm:t>
    </dgm:pt>
    <dgm:pt modelId="{49136C6B-48B7-49CC-8C27-04D60B7D83AD}">
      <dgm:prSet phldrT="[Tekst]"/>
      <dgm:spPr>
        <a:xfrm>
          <a:off x="4128846" y="1804969"/>
          <a:ext cx="1337771" cy="14638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hr-HR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Informacijski centar</a:t>
          </a:r>
        </a:p>
      </dgm:t>
    </dgm:pt>
    <dgm:pt modelId="{CBE3BA9D-2C2C-45DE-B37E-2C13CA16D73D}" type="parTrans" cxnId="{D839624E-7B06-4207-AEEA-B97776695F68}">
      <dgm:prSet/>
      <dgm:spPr/>
      <dgm:t>
        <a:bodyPr/>
        <a:lstStyle/>
        <a:p>
          <a:endParaRPr lang="hr-HR"/>
        </a:p>
      </dgm:t>
    </dgm:pt>
    <dgm:pt modelId="{81B510FF-C7C7-4CE9-AD0C-E2A81857C664}" type="sibTrans" cxnId="{D839624E-7B06-4207-AEEA-B97776695F68}">
      <dgm:prSet/>
      <dgm:spPr/>
      <dgm:t>
        <a:bodyPr/>
        <a:lstStyle/>
        <a:p>
          <a:endParaRPr lang="hr-HR"/>
        </a:p>
      </dgm:t>
    </dgm:pt>
    <dgm:pt modelId="{07112C08-E3C4-46DE-836D-BC4E1F197635}">
      <dgm:prSet phldrT="[Tekst]"/>
      <dgm:spPr>
        <a:xfrm>
          <a:off x="5494711" y="1804969"/>
          <a:ext cx="1337771" cy="14638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hr-HR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Centar za mirenje</a:t>
          </a:r>
        </a:p>
      </dgm:t>
    </dgm:pt>
    <dgm:pt modelId="{FE055CCA-44A5-4677-A220-2534C3978521}" type="parTrans" cxnId="{C2A28AE7-CD96-4997-893D-E34849A503DC}">
      <dgm:prSet/>
      <dgm:spPr/>
      <dgm:t>
        <a:bodyPr/>
        <a:lstStyle/>
        <a:p>
          <a:endParaRPr lang="hr-HR"/>
        </a:p>
      </dgm:t>
    </dgm:pt>
    <dgm:pt modelId="{281685D2-1BB0-49DD-AD98-30DF74934B96}" type="sibTrans" cxnId="{C2A28AE7-CD96-4997-893D-E34849A503DC}">
      <dgm:prSet/>
      <dgm:spPr/>
      <dgm:t>
        <a:bodyPr/>
        <a:lstStyle/>
        <a:p>
          <a:endParaRPr lang="hr-HR"/>
        </a:p>
      </dgm:t>
    </dgm:pt>
    <dgm:pt modelId="{DC18B9AF-B71A-4B51-B485-73C2DDAAEF32}">
      <dgm:prSet phldrT="[Tekst]"/>
      <dgm:spPr>
        <a:xfrm>
          <a:off x="6860576" y="1804969"/>
          <a:ext cx="1337771" cy="14638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hr-HR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CEDOH</a:t>
          </a:r>
        </a:p>
      </dgm:t>
    </dgm:pt>
    <dgm:pt modelId="{F3FA7E8F-3FF6-4EEA-9E83-2216E004E0FE}" type="parTrans" cxnId="{8678D779-F8FA-4BE0-96B9-769CFF9C1B09}">
      <dgm:prSet/>
      <dgm:spPr/>
      <dgm:t>
        <a:bodyPr/>
        <a:lstStyle/>
        <a:p>
          <a:endParaRPr lang="hr-HR"/>
        </a:p>
      </dgm:t>
    </dgm:pt>
    <dgm:pt modelId="{16542F2D-D7AD-4E0C-8BA4-231813D15D6F}" type="sibTrans" cxnId="{8678D779-F8FA-4BE0-96B9-769CFF9C1B09}">
      <dgm:prSet/>
      <dgm:spPr/>
      <dgm:t>
        <a:bodyPr/>
        <a:lstStyle/>
        <a:p>
          <a:endParaRPr lang="hr-HR"/>
        </a:p>
      </dgm:t>
    </dgm:pt>
    <dgm:pt modelId="{B56ABED6-2BD5-4819-8A41-39472BE3FF1C}">
      <dgm:prSet phldrT="[Tekst]"/>
      <dgm:spPr>
        <a:xfrm>
          <a:off x="6886275" y="786228"/>
          <a:ext cx="1295471" cy="966762"/>
        </a:xfrm>
        <a:prstGeom prst="roundRect">
          <a:avLst>
            <a:gd name="adj" fmla="val 10000"/>
          </a:avLst>
        </a:prstGeom>
        <a:solidFill>
          <a:srgbClr val="C0504D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hr-HR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Pravobranitelj za djelatnost osiguranja</a:t>
          </a:r>
        </a:p>
      </dgm:t>
    </dgm:pt>
    <dgm:pt modelId="{2A3D1663-CEC4-4FD1-87E7-B2EAFE6C8A4F}" type="parTrans" cxnId="{1D56CBD0-58AD-4DE7-A7C5-909EB2DB76DD}">
      <dgm:prSet/>
      <dgm:spPr/>
      <dgm:t>
        <a:bodyPr/>
        <a:lstStyle/>
        <a:p>
          <a:endParaRPr lang="hr-HR"/>
        </a:p>
      </dgm:t>
    </dgm:pt>
    <dgm:pt modelId="{99D2A889-D26A-41D3-AC9F-FCD3D174570E}" type="sibTrans" cxnId="{1D56CBD0-58AD-4DE7-A7C5-909EB2DB76DD}">
      <dgm:prSet/>
      <dgm:spPr/>
      <dgm:t>
        <a:bodyPr/>
        <a:lstStyle/>
        <a:p>
          <a:endParaRPr lang="hr-HR"/>
        </a:p>
      </dgm:t>
    </dgm:pt>
    <dgm:pt modelId="{3D1D5B3C-A30E-4E75-9733-DB1F3D30BFFF}" type="pres">
      <dgm:prSet presAssocID="{E540649D-0DCD-4062-BFE3-CE71BA1CB87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6D68FA66-78D5-4623-86AF-19CF4F1F02C0}" type="pres">
      <dgm:prSet presAssocID="{CFDA8A82-9595-459A-8B04-694AC24FB107}" presName="vertOne" presStyleCnt="0"/>
      <dgm:spPr/>
    </dgm:pt>
    <dgm:pt modelId="{5394EA3F-D3FF-47B6-8B09-7BBB0DCAED04}" type="pres">
      <dgm:prSet presAssocID="{CFDA8A82-9595-459A-8B04-694AC24FB107}" presName="txOne" presStyleLbl="node0" presStyleIdx="0" presStyleCnt="1" custScaleX="54304" custScaleY="32704" custLinFactNeighborX="-2266" custLinFactNeighborY="-56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C515CAE-628B-401F-975A-5E2D7D814F58}" type="pres">
      <dgm:prSet presAssocID="{CFDA8A82-9595-459A-8B04-694AC24FB107}" presName="parTransOne" presStyleCnt="0"/>
      <dgm:spPr/>
    </dgm:pt>
    <dgm:pt modelId="{46F6FC72-DB4E-4B0C-B93A-BC4EA1ADCEE4}" type="pres">
      <dgm:prSet presAssocID="{CFDA8A82-9595-459A-8B04-694AC24FB107}" presName="horzOne" presStyleCnt="0"/>
      <dgm:spPr/>
    </dgm:pt>
    <dgm:pt modelId="{162DAC6E-AD5C-4D0B-A94C-65A4F1E3D8DE}" type="pres">
      <dgm:prSet presAssocID="{6C3981B6-8A24-4EB4-A793-F0C4B8174F32}" presName="vertTwo" presStyleCnt="0"/>
      <dgm:spPr/>
    </dgm:pt>
    <dgm:pt modelId="{50101C28-74F5-4E67-B5CD-C8A2179DA1BD}" type="pres">
      <dgm:prSet presAssocID="{6C3981B6-8A24-4EB4-A793-F0C4B8174F32}" presName="txTwo" presStyleLbl="asst1" presStyleIdx="0" presStyleCnt="1" custScaleX="55193" custScaleY="36380" custLinFactNeighborX="-224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EF970CD-B131-401F-BCFD-03C35429D140}" type="pres">
      <dgm:prSet presAssocID="{6C3981B6-8A24-4EB4-A793-F0C4B8174F32}" presName="parTransTwo" presStyleCnt="0"/>
      <dgm:spPr/>
    </dgm:pt>
    <dgm:pt modelId="{54ED719A-856E-4309-BADE-42A6C95D5E6C}" type="pres">
      <dgm:prSet presAssocID="{6C3981B6-8A24-4EB4-A793-F0C4B8174F32}" presName="horzTwo" presStyleCnt="0"/>
      <dgm:spPr/>
    </dgm:pt>
    <dgm:pt modelId="{FE2EFB9C-DC8E-4379-AF1B-58589F0DD217}" type="pres">
      <dgm:prSet presAssocID="{67621692-4317-40E6-9DF5-7F610DFA80C5}" presName="vertThree" presStyleCnt="0"/>
      <dgm:spPr/>
    </dgm:pt>
    <dgm:pt modelId="{0422E4A2-F547-44DF-B527-83E94320CC73}" type="pres">
      <dgm:prSet presAssocID="{67621692-4317-40E6-9DF5-7F610DFA80C5}" presName="txThree" presStyleLbl="node3" presStyleIdx="0" presStyleCnt="1" custScaleX="28106" custScaleY="22710" custLinFactNeighborX="-1395" custLinFactNeighborY="-2341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7B25FC9-6B68-474F-A927-67DCBC203D60}" type="pres">
      <dgm:prSet presAssocID="{67621692-4317-40E6-9DF5-7F610DFA80C5}" presName="parTransThree" presStyleCnt="0"/>
      <dgm:spPr/>
    </dgm:pt>
    <dgm:pt modelId="{ECC889E9-9405-4C62-AC81-33A729164659}" type="pres">
      <dgm:prSet presAssocID="{67621692-4317-40E6-9DF5-7F610DFA80C5}" presName="horzThree" presStyleCnt="0"/>
      <dgm:spPr/>
    </dgm:pt>
    <dgm:pt modelId="{CC812BB8-F3D7-4064-9DE4-C547AF3DC8DD}" type="pres">
      <dgm:prSet presAssocID="{BC782399-10D7-4879-B0C8-7F1708DC96EB}" presName="vertFour" presStyleCnt="0">
        <dgm:presLayoutVars>
          <dgm:chPref val="3"/>
        </dgm:presLayoutVars>
      </dgm:prSet>
      <dgm:spPr/>
    </dgm:pt>
    <dgm:pt modelId="{321748F7-ACE6-43C9-BDBB-DC39C244C84E}" type="pres">
      <dgm:prSet presAssocID="{BC782399-10D7-4879-B0C8-7F1708DC96EB}" presName="txFour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4382247-1F03-4CCC-A185-9DE5B7EF2548}" type="pres">
      <dgm:prSet presAssocID="{BC782399-10D7-4879-B0C8-7F1708DC96EB}" presName="horzFour" presStyleCnt="0"/>
      <dgm:spPr/>
    </dgm:pt>
    <dgm:pt modelId="{5162F410-344D-4EBA-9846-81233F09CAD8}" type="pres">
      <dgm:prSet presAssocID="{C9CC476F-CA4A-4D5A-AF46-8C4599D823B7}" presName="sibSpaceFour" presStyleCnt="0"/>
      <dgm:spPr/>
    </dgm:pt>
    <dgm:pt modelId="{E7E90B1C-56EA-477B-BC3E-5C0FDD2E8CBA}" type="pres">
      <dgm:prSet presAssocID="{1465A199-2BD5-43DF-943F-AEF431399B54}" presName="vertFour" presStyleCnt="0">
        <dgm:presLayoutVars>
          <dgm:chPref val="3"/>
        </dgm:presLayoutVars>
      </dgm:prSet>
      <dgm:spPr/>
    </dgm:pt>
    <dgm:pt modelId="{16971E15-C8E2-4665-82BD-657D15DBA3E0}" type="pres">
      <dgm:prSet presAssocID="{1465A199-2BD5-43DF-943F-AEF431399B54}" presName="txFour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E189F70-3C2A-45F6-9CCD-B88A0769833D}" type="pres">
      <dgm:prSet presAssocID="{1465A199-2BD5-43DF-943F-AEF431399B54}" presName="horzFour" presStyleCnt="0"/>
      <dgm:spPr/>
    </dgm:pt>
    <dgm:pt modelId="{34818E82-5335-4076-936A-1A3B1AB7CC16}" type="pres">
      <dgm:prSet presAssocID="{48189E13-4ACB-4A45-983A-2670437DE574}" presName="sibSpaceFour" presStyleCnt="0"/>
      <dgm:spPr/>
    </dgm:pt>
    <dgm:pt modelId="{9CB52FF1-3EEA-468E-8297-27AE35CDD384}" type="pres">
      <dgm:prSet presAssocID="{07C56CFB-669A-4EF9-ABE9-3A25B0EA9184}" presName="vertFour" presStyleCnt="0">
        <dgm:presLayoutVars>
          <dgm:chPref val="3"/>
        </dgm:presLayoutVars>
      </dgm:prSet>
      <dgm:spPr/>
    </dgm:pt>
    <dgm:pt modelId="{A2C14852-1731-4784-A94D-66A94A82FC68}" type="pres">
      <dgm:prSet presAssocID="{07C56CFB-669A-4EF9-ABE9-3A25B0EA9184}" presName="txFour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43A39EF-FACB-4424-8AA3-B73D9495A687}" type="pres">
      <dgm:prSet presAssocID="{07C56CFB-669A-4EF9-ABE9-3A25B0EA9184}" presName="horzFour" presStyleCnt="0"/>
      <dgm:spPr/>
    </dgm:pt>
    <dgm:pt modelId="{B989BFC6-55A6-44B8-A885-51C0D28E5436}" type="pres">
      <dgm:prSet presAssocID="{595991DE-CF2C-4191-9330-C3EB6075A1CB}" presName="sibSpaceFour" presStyleCnt="0"/>
      <dgm:spPr/>
    </dgm:pt>
    <dgm:pt modelId="{23CFE82F-20E5-46B8-8147-088C5E79813A}" type="pres">
      <dgm:prSet presAssocID="{49136C6B-48B7-49CC-8C27-04D60B7D83AD}" presName="vertFour" presStyleCnt="0">
        <dgm:presLayoutVars>
          <dgm:chPref val="3"/>
        </dgm:presLayoutVars>
      </dgm:prSet>
      <dgm:spPr/>
    </dgm:pt>
    <dgm:pt modelId="{A9054B14-010C-4488-A360-5D2356236011}" type="pres">
      <dgm:prSet presAssocID="{49136C6B-48B7-49CC-8C27-04D60B7D83AD}" presName="txFour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85F4704-7844-4A14-8F0F-1D2E70F76E46}" type="pres">
      <dgm:prSet presAssocID="{49136C6B-48B7-49CC-8C27-04D60B7D83AD}" presName="horzFour" presStyleCnt="0"/>
      <dgm:spPr/>
    </dgm:pt>
    <dgm:pt modelId="{BB59B0AE-159F-4577-8A92-BC6CBD3BC215}" type="pres">
      <dgm:prSet presAssocID="{81B510FF-C7C7-4CE9-AD0C-E2A81857C664}" presName="sibSpaceFour" presStyleCnt="0"/>
      <dgm:spPr/>
    </dgm:pt>
    <dgm:pt modelId="{6D121C91-54BC-4C1D-91A8-500FB89E2582}" type="pres">
      <dgm:prSet presAssocID="{07112C08-E3C4-46DE-836D-BC4E1F197635}" presName="vertFour" presStyleCnt="0">
        <dgm:presLayoutVars>
          <dgm:chPref val="3"/>
        </dgm:presLayoutVars>
      </dgm:prSet>
      <dgm:spPr/>
    </dgm:pt>
    <dgm:pt modelId="{FADE896B-A35E-4255-BB51-E5F9D1F74235}" type="pres">
      <dgm:prSet presAssocID="{07112C08-E3C4-46DE-836D-BC4E1F197635}" presName="txFour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B1B42BC-253E-4B84-8A6B-5B4A604FE186}" type="pres">
      <dgm:prSet presAssocID="{07112C08-E3C4-46DE-836D-BC4E1F197635}" presName="horzFour" presStyleCnt="0"/>
      <dgm:spPr/>
    </dgm:pt>
    <dgm:pt modelId="{0D3C054A-67D6-49A9-BA48-7C37BA6CA04E}" type="pres">
      <dgm:prSet presAssocID="{281685D2-1BB0-49DD-AD98-30DF74934B96}" presName="sibSpaceFour" presStyleCnt="0"/>
      <dgm:spPr/>
    </dgm:pt>
    <dgm:pt modelId="{F9AA87F2-A9D1-4AEA-BDA5-A83EE0FD7A79}" type="pres">
      <dgm:prSet presAssocID="{DC18B9AF-B71A-4B51-B485-73C2DDAAEF32}" presName="vertFour" presStyleCnt="0">
        <dgm:presLayoutVars>
          <dgm:chPref val="3"/>
        </dgm:presLayoutVars>
      </dgm:prSet>
      <dgm:spPr/>
    </dgm:pt>
    <dgm:pt modelId="{2121F3F0-7249-4106-B73B-CB7A70362D66}" type="pres">
      <dgm:prSet presAssocID="{DC18B9AF-B71A-4B51-B485-73C2DDAAEF32}" presName="txFour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6518BA8-0CB3-4447-9B4F-C5BB7E968A47}" type="pres">
      <dgm:prSet presAssocID="{DC18B9AF-B71A-4B51-B485-73C2DDAAEF32}" presName="parTransFour" presStyleCnt="0"/>
      <dgm:spPr/>
    </dgm:pt>
    <dgm:pt modelId="{5D07A7E9-7B09-4BA2-AA0C-AFD863691CF8}" type="pres">
      <dgm:prSet presAssocID="{DC18B9AF-B71A-4B51-B485-73C2DDAAEF32}" presName="horzFour" presStyleCnt="0"/>
      <dgm:spPr/>
    </dgm:pt>
    <dgm:pt modelId="{0EAE82AA-35C5-444C-A12A-D6BE4BEE4C17}" type="pres">
      <dgm:prSet presAssocID="{B56ABED6-2BD5-4819-8A41-39472BE3FF1C}" presName="vertFour" presStyleCnt="0">
        <dgm:presLayoutVars>
          <dgm:chPref val="3"/>
        </dgm:presLayoutVars>
      </dgm:prSet>
      <dgm:spPr/>
    </dgm:pt>
    <dgm:pt modelId="{F58D4044-8DAE-44DA-A26A-97E0F5BF158D}" type="pres">
      <dgm:prSet presAssocID="{B56ABED6-2BD5-4819-8A41-39472BE3FF1C}" presName="txFour" presStyleLbl="node4" presStyleIdx="6" presStyleCnt="7" custScaleX="96838" custScaleY="66042" custLinFactY="-80092" custLinFactNeighborX="340" custLinFactNeighborY="-1000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7F658FB-4B27-43D6-AA18-D6C652B127A7}" type="pres">
      <dgm:prSet presAssocID="{B56ABED6-2BD5-4819-8A41-39472BE3FF1C}" presName="horzFour" presStyleCnt="0"/>
      <dgm:spPr/>
    </dgm:pt>
  </dgm:ptLst>
  <dgm:cxnLst>
    <dgm:cxn modelId="{656BF59A-A471-44F1-8024-31FF6E8496C0}" srcId="{67621692-4317-40E6-9DF5-7F610DFA80C5}" destId="{07C56CFB-669A-4EF9-ABE9-3A25B0EA9184}" srcOrd="2" destOrd="0" parTransId="{A7B91B2C-84BE-482F-867C-0679E1CB129B}" sibTransId="{595991DE-CF2C-4191-9330-C3EB6075A1CB}"/>
    <dgm:cxn modelId="{3E19A182-00A5-43DC-B0F4-E338940CF2FA}" type="presOf" srcId="{67621692-4317-40E6-9DF5-7F610DFA80C5}" destId="{0422E4A2-F547-44DF-B527-83E94320CC73}" srcOrd="0" destOrd="0" presId="urn:microsoft.com/office/officeart/2005/8/layout/hierarchy4"/>
    <dgm:cxn modelId="{A2DBCF79-1AB3-4178-AA65-1D4C7008EF73}" srcId="{6C3981B6-8A24-4EB4-A793-F0C4B8174F32}" destId="{67621692-4317-40E6-9DF5-7F610DFA80C5}" srcOrd="0" destOrd="0" parTransId="{3A301EAE-BD09-4ED1-941C-89EFECD43C50}" sibTransId="{288251B3-1F4B-488C-8A00-9860FCACEB07}"/>
    <dgm:cxn modelId="{C2A28AE7-CD96-4997-893D-E34849A503DC}" srcId="{67621692-4317-40E6-9DF5-7F610DFA80C5}" destId="{07112C08-E3C4-46DE-836D-BC4E1F197635}" srcOrd="4" destOrd="0" parTransId="{FE055CCA-44A5-4677-A220-2534C3978521}" sibTransId="{281685D2-1BB0-49DD-AD98-30DF74934B96}"/>
    <dgm:cxn modelId="{D839624E-7B06-4207-AEEA-B97776695F68}" srcId="{67621692-4317-40E6-9DF5-7F610DFA80C5}" destId="{49136C6B-48B7-49CC-8C27-04D60B7D83AD}" srcOrd="3" destOrd="0" parTransId="{CBE3BA9D-2C2C-45DE-B37E-2C13CA16D73D}" sibTransId="{81B510FF-C7C7-4CE9-AD0C-E2A81857C664}"/>
    <dgm:cxn modelId="{2FF98E77-8C75-4231-B120-70341F72EF58}" type="presOf" srcId="{B56ABED6-2BD5-4819-8A41-39472BE3FF1C}" destId="{F58D4044-8DAE-44DA-A26A-97E0F5BF158D}" srcOrd="0" destOrd="0" presId="urn:microsoft.com/office/officeart/2005/8/layout/hierarchy4"/>
    <dgm:cxn modelId="{0D3DB5D4-9DA0-44DB-A4CB-13154C3454C8}" srcId="{E540649D-0DCD-4062-BFE3-CE71BA1CB87C}" destId="{CFDA8A82-9595-459A-8B04-694AC24FB107}" srcOrd="0" destOrd="0" parTransId="{51E277D1-CC86-4DDA-9223-6A16936866EA}" sibTransId="{DF8F9369-1DD7-4623-B9A7-587E23523444}"/>
    <dgm:cxn modelId="{B59C5CB5-3584-4A61-BBE1-3A6D9C541D07}" type="presOf" srcId="{E540649D-0DCD-4062-BFE3-CE71BA1CB87C}" destId="{3D1D5B3C-A30E-4E75-9733-DB1F3D30BFFF}" srcOrd="0" destOrd="0" presId="urn:microsoft.com/office/officeart/2005/8/layout/hierarchy4"/>
    <dgm:cxn modelId="{13F19D7B-5870-49E9-947E-C3A921CE2BD6}" type="presOf" srcId="{07C56CFB-669A-4EF9-ABE9-3A25B0EA9184}" destId="{A2C14852-1731-4784-A94D-66A94A82FC68}" srcOrd="0" destOrd="0" presId="urn:microsoft.com/office/officeart/2005/8/layout/hierarchy4"/>
    <dgm:cxn modelId="{97CF8DA4-41EE-484F-9FC9-9F2AA6167086}" type="presOf" srcId="{1465A199-2BD5-43DF-943F-AEF431399B54}" destId="{16971E15-C8E2-4665-82BD-657D15DBA3E0}" srcOrd="0" destOrd="0" presId="urn:microsoft.com/office/officeart/2005/8/layout/hierarchy4"/>
    <dgm:cxn modelId="{1D56CBD0-58AD-4DE7-A7C5-909EB2DB76DD}" srcId="{DC18B9AF-B71A-4B51-B485-73C2DDAAEF32}" destId="{B56ABED6-2BD5-4819-8A41-39472BE3FF1C}" srcOrd="0" destOrd="0" parTransId="{2A3D1663-CEC4-4FD1-87E7-B2EAFE6C8A4F}" sibTransId="{99D2A889-D26A-41D3-AC9F-FCD3D174570E}"/>
    <dgm:cxn modelId="{BAEB3A17-0B28-4CE3-A93B-61D079525EFC}" type="presOf" srcId="{6C3981B6-8A24-4EB4-A793-F0C4B8174F32}" destId="{50101C28-74F5-4E67-B5CD-C8A2179DA1BD}" srcOrd="0" destOrd="0" presId="urn:microsoft.com/office/officeart/2005/8/layout/hierarchy4"/>
    <dgm:cxn modelId="{095AFACB-7E75-4D32-9526-F7EBEA120041}" type="presOf" srcId="{CFDA8A82-9595-459A-8B04-694AC24FB107}" destId="{5394EA3F-D3FF-47B6-8B09-7BBB0DCAED04}" srcOrd="0" destOrd="0" presId="urn:microsoft.com/office/officeart/2005/8/layout/hierarchy4"/>
    <dgm:cxn modelId="{E36AA21E-D90B-498D-9575-D29765D77DF0}" type="presOf" srcId="{DC18B9AF-B71A-4B51-B485-73C2DDAAEF32}" destId="{2121F3F0-7249-4106-B73B-CB7A70362D66}" srcOrd="0" destOrd="0" presId="urn:microsoft.com/office/officeart/2005/8/layout/hierarchy4"/>
    <dgm:cxn modelId="{33FEF044-C324-40F3-AA2E-C95AAB668539}" type="presOf" srcId="{BC782399-10D7-4879-B0C8-7F1708DC96EB}" destId="{321748F7-ACE6-43C9-BDBB-DC39C244C84E}" srcOrd="0" destOrd="0" presId="urn:microsoft.com/office/officeart/2005/8/layout/hierarchy4"/>
    <dgm:cxn modelId="{A37024D3-264E-42B6-968C-31712828E447}" srcId="{67621692-4317-40E6-9DF5-7F610DFA80C5}" destId="{1465A199-2BD5-43DF-943F-AEF431399B54}" srcOrd="1" destOrd="0" parTransId="{7FE4DE6B-D0EF-4EBB-8506-C5ED221F03C1}" sibTransId="{48189E13-4ACB-4A45-983A-2670437DE574}"/>
    <dgm:cxn modelId="{A6E21EB0-52CF-49A4-B878-444E5D4C28EE}" type="presOf" srcId="{49136C6B-48B7-49CC-8C27-04D60B7D83AD}" destId="{A9054B14-010C-4488-A360-5D2356236011}" srcOrd="0" destOrd="0" presId="urn:microsoft.com/office/officeart/2005/8/layout/hierarchy4"/>
    <dgm:cxn modelId="{26C6A5EC-9D25-4BBA-BD2C-7A129839037E}" srcId="{67621692-4317-40E6-9DF5-7F610DFA80C5}" destId="{BC782399-10D7-4879-B0C8-7F1708DC96EB}" srcOrd="0" destOrd="0" parTransId="{BABA1ADA-6CC9-41F8-9A5B-50B3EAEAFC44}" sibTransId="{C9CC476F-CA4A-4D5A-AF46-8C4599D823B7}"/>
    <dgm:cxn modelId="{820FC3EA-C0EB-4A9F-875C-9C81B95549F4}" srcId="{CFDA8A82-9595-459A-8B04-694AC24FB107}" destId="{6C3981B6-8A24-4EB4-A793-F0C4B8174F32}" srcOrd="0" destOrd="0" parTransId="{509F7682-3CA1-49F1-A116-1B3A6E064C58}" sibTransId="{35B9E8B8-B75E-43E1-81EF-A9ED308693B0}"/>
    <dgm:cxn modelId="{3547CA63-10A4-4FB4-A2FF-53496034BFDC}" type="presOf" srcId="{07112C08-E3C4-46DE-836D-BC4E1F197635}" destId="{FADE896B-A35E-4255-BB51-E5F9D1F74235}" srcOrd="0" destOrd="0" presId="urn:microsoft.com/office/officeart/2005/8/layout/hierarchy4"/>
    <dgm:cxn modelId="{8678D779-F8FA-4BE0-96B9-769CFF9C1B09}" srcId="{67621692-4317-40E6-9DF5-7F610DFA80C5}" destId="{DC18B9AF-B71A-4B51-B485-73C2DDAAEF32}" srcOrd="5" destOrd="0" parTransId="{F3FA7E8F-3FF6-4EEA-9E83-2216E004E0FE}" sibTransId="{16542F2D-D7AD-4E0C-8BA4-231813D15D6F}"/>
    <dgm:cxn modelId="{6BAE2500-8A3F-4910-B322-1F3A32B77E45}" type="presParOf" srcId="{3D1D5B3C-A30E-4E75-9733-DB1F3D30BFFF}" destId="{6D68FA66-78D5-4623-86AF-19CF4F1F02C0}" srcOrd="0" destOrd="0" presId="urn:microsoft.com/office/officeart/2005/8/layout/hierarchy4"/>
    <dgm:cxn modelId="{324A620C-EC8E-44AE-A8DF-CC3C63161F76}" type="presParOf" srcId="{6D68FA66-78D5-4623-86AF-19CF4F1F02C0}" destId="{5394EA3F-D3FF-47B6-8B09-7BBB0DCAED04}" srcOrd="0" destOrd="0" presId="urn:microsoft.com/office/officeart/2005/8/layout/hierarchy4"/>
    <dgm:cxn modelId="{B84E3992-1992-4439-95E3-029492F868CA}" type="presParOf" srcId="{6D68FA66-78D5-4623-86AF-19CF4F1F02C0}" destId="{2C515CAE-628B-401F-975A-5E2D7D814F58}" srcOrd="1" destOrd="0" presId="urn:microsoft.com/office/officeart/2005/8/layout/hierarchy4"/>
    <dgm:cxn modelId="{EF09183A-EB5A-447F-AA2B-140C763F1B75}" type="presParOf" srcId="{6D68FA66-78D5-4623-86AF-19CF4F1F02C0}" destId="{46F6FC72-DB4E-4B0C-B93A-BC4EA1ADCEE4}" srcOrd="2" destOrd="0" presId="urn:microsoft.com/office/officeart/2005/8/layout/hierarchy4"/>
    <dgm:cxn modelId="{1478257E-055E-4AF4-B913-3E74E3647246}" type="presParOf" srcId="{46F6FC72-DB4E-4B0C-B93A-BC4EA1ADCEE4}" destId="{162DAC6E-AD5C-4D0B-A94C-65A4F1E3D8DE}" srcOrd="0" destOrd="0" presId="urn:microsoft.com/office/officeart/2005/8/layout/hierarchy4"/>
    <dgm:cxn modelId="{BBF1E42D-B973-4188-B509-C5199C453355}" type="presParOf" srcId="{162DAC6E-AD5C-4D0B-A94C-65A4F1E3D8DE}" destId="{50101C28-74F5-4E67-B5CD-C8A2179DA1BD}" srcOrd="0" destOrd="0" presId="urn:microsoft.com/office/officeart/2005/8/layout/hierarchy4"/>
    <dgm:cxn modelId="{575BB428-1CA1-4A6B-BF0A-1124863B971C}" type="presParOf" srcId="{162DAC6E-AD5C-4D0B-A94C-65A4F1E3D8DE}" destId="{7EF970CD-B131-401F-BCFD-03C35429D140}" srcOrd="1" destOrd="0" presId="urn:microsoft.com/office/officeart/2005/8/layout/hierarchy4"/>
    <dgm:cxn modelId="{C4BDB9B7-A5B8-46A3-81FB-C7C7A3740358}" type="presParOf" srcId="{162DAC6E-AD5C-4D0B-A94C-65A4F1E3D8DE}" destId="{54ED719A-856E-4309-BADE-42A6C95D5E6C}" srcOrd="2" destOrd="0" presId="urn:microsoft.com/office/officeart/2005/8/layout/hierarchy4"/>
    <dgm:cxn modelId="{813B713A-2170-4261-A87E-8B58F7144F83}" type="presParOf" srcId="{54ED719A-856E-4309-BADE-42A6C95D5E6C}" destId="{FE2EFB9C-DC8E-4379-AF1B-58589F0DD217}" srcOrd="0" destOrd="0" presId="urn:microsoft.com/office/officeart/2005/8/layout/hierarchy4"/>
    <dgm:cxn modelId="{6019320A-A608-4C56-BE45-5337A2D4E00A}" type="presParOf" srcId="{FE2EFB9C-DC8E-4379-AF1B-58589F0DD217}" destId="{0422E4A2-F547-44DF-B527-83E94320CC73}" srcOrd="0" destOrd="0" presId="urn:microsoft.com/office/officeart/2005/8/layout/hierarchy4"/>
    <dgm:cxn modelId="{E0ADE080-F8FA-4F1C-BF81-41468DBA3F3C}" type="presParOf" srcId="{FE2EFB9C-DC8E-4379-AF1B-58589F0DD217}" destId="{17B25FC9-6B68-474F-A927-67DCBC203D60}" srcOrd="1" destOrd="0" presId="urn:microsoft.com/office/officeart/2005/8/layout/hierarchy4"/>
    <dgm:cxn modelId="{F60C0268-5856-43BC-B1FC-1F1B138EDAB4}" type="presParOf" srcId="{FE2EFB9C-DC8E-4379-AF1B-58589F0DD217}" destId="{ECC889E9-9405-4C62-AC81-33A729164659}" srcOrd="2" destOrd="0" presId="urn:microsoft.com/office/officeart/2005/8/layout/hierarchy4"/>
    <dgm:cxn modelId="{6522DF3F-F261-458B-BE03-44CC3C8157CA}" type="presParOf" srcId="{ECC889E9-9405-4C62-AC81-33A729164659}" destId="{CC812BB8-F3D7-4064-9DE4-C547AF3DC8DD}" srcOrd="0" destOrd="0" presId="urn:microsoft.com/office/officeart/2005/8/layout/hierarchy4"/>
    <dgm:cxn modelId="{ABAED89C-BC4A-4C88-95CD-82163D91891F}" type="presParOf" srcId="{CC812BB8-F3D7-4064-9DE4-C547AF3DC8DD}" destId="{321748F7-ACE6-43C9-BDBB-DC39C244C84E}" srcOrd="0" destOrd="0" presId="urn:microsoft.com/office/officeart/2005/8/layout/hierarchy4"/>
    <dgm:cxn modelId="{F920DAA0-F3A0-42BA-8990-8B228B1373F6}" type="presParOf" srcId="{CC812BB8-F3D7-4064-9DE4-C547AF3DC8DD}" destId="{F4382247-1F03-4CCC-A185-9DE5B7EF2548}" srcOrd="1" destOrd="0" presId="urn:microsoft.com/office/officeart/2005/8/layout/hierarchy4"/>
    <dgm:cxn modelId="{9A149267-547B-4B5C-8114-9DF3318CD4ED}" type="presParOf" srcId="{ECC889E9-9405-4C62-AC81-33A729164659}" destId="{5162F410-344D-4EBA-9846-81233F09CAD8}" srcOrd="1" destOrd="0" presId="urn:microsoft.com/office/officeart/2005/8/layout/hierarchy4"/>
    <dgm:cxn modelId="{E1961798-DF35-4BF9-92DD-FF170091EABD}" type="presParOf" srcId="{ECC889E9-9405-4C62-AC81-33A729164659}" destId="{E7E90B1C-56EA-477B-BC3E-5C0FDD2E8CBA}" srcOrd="2" destOrd="0" presId="urn:microsoft.com/office/officeart/2005/8/layout/hierarchy4"/>
    <dgm:cxn modelId="{C6743CD1-12E5-4458-947E-AB8C7E646C47}" type="presParOf" srcId="{E7E90B1C-56EA-477B-BC3E-5C0FDD2E8CBA}" destId="{16971E15-C8E2-4665-82BD-657D15DBA3E0}" srcOrd="0" destOrd="0" presId="urn:microsoft.com/office/officeart/2005/8/layout/hierarchy4"/>
    <dgm:cxn modelId="{B63ABB48-4684-43F0-A195-B6950ECE64B2}" type="presParOf" srcId="{E7E90B1C-56EA-477B-BC3E-5C0FDD2E8CBA}" destId="{FE189F70-3C2A-45F6-9CCD-B88A0769833D}" srcOrd="1" destOrd="0" presId="urn:microsoft.com/office/officeart/2005/8/layout/hierarchy4"/>
    <dgm:cxn modelId="{3766F314-C534-40E3-B17F-E95C29F47AB6}" type="presParOf" srcId="{ECC889E9-9405-4C62-AC81-33A729164659}" destId="{34818E82-5335-4076-936A-1A3B1AB7CC16}" srcOrd="3" destOrd="0" presId="urn:microsoft.com/office/officeart/2005/8/layout/hierarchy4"/>
    <dgm:cxn modelId="{7447A123-4958-4AB8-82C7-7BA1248046F3}" type="presParOf" srcId="{ECC889E9-9405-4C62-AC81-33A729164659}" destId="{9CB52FF1-3EEA-468E-8297-27AE35CDD384}" srcOrd="4" destOrd="0" presId="urn:microsoft.com/office/officeart/2005/8/layout/hierarchy4"/>
    <dgm:cxn modelId="{6E241B51-A4F1-4389-A28A-6485624173E0}" type="presParOf" srcId="{9CB52FF1-3EEA-468E-8297-27AE35CDD384}" destId="{A2C14852-1731-4784-A94D-66A94A82FC68}" srcOrd="0" destOrd="0" presId="urn:microsoft.com/office/officeart/2005/8/layout/hierarchy4"/>
    <dgm:cxn modelId="{A104F29E-4534-4582-971D-B4E64130A60F}" type="presParOf" srcId="{9CB52FF1-3EEA-468E-8297-27AE35CDD384}" destId="{643A39EF-FACB-4424-8AA3-B73D9495A687}" srcOrd="1" destOrd="0" presId="urn:microsoft.com/office/officeart/2005/8/layout/hierarchy4"/>
    <dgm:cxn modelId="{4493F8AA-7C17-45DE-A2F9-959E023C79D0}" type="presParOf" srcId="{ECC889E9-9405-4C62-AC81-33A729164659}" destId="{B989BFC6-55A6-44B8-A885-51C0D28E5436}" srcOrd="5" destOrd="0" presId="urn:microsoft.com/office/officeart/2005/8/layout/hierarchy4"/>
    <dgm:cxn modelId="{A2F1DDA8-8BBC-47A5-B62D-C8E914E85E33}" type="presParOf" srcId="{ECC889E9-9405-4C62-AC81-33A729164659}" destId="{23CFE82F-20E5-46B8-8147-088C5E79813A}" srcOrd="6" destOrd="0" presId="urn:microsoft.com/office/officeart/2005/8/layout/hierarchy4"/>
    <dgm:cxn modelId="{28C16A6F-FDC8-4FEE-99C7-1B41BD8AE17E}" type="presParOf" srcId="{23CFE82F-20E5-46B8-8147-088C5E79813A}" destId="{A9054B14-010C-4488-A360-5D2356236011}" srcOrd="0" destOrd="0" presId="urn:microsoft.com/office/officeart/2005/8/layout/hierarchy4"/>
    <dgm:cxn modelId="{990C4037-097E-4E7E-A9D7-2BCB33A95CAD}" type="presParOf" srcId="{23CFE82F-20E5-46B8-8147-088C5E79813A}" destId="{285F4704-7844-4A14-8F0F-1D2E70F76E46}" srcOrd="1" destOrd="0" presId="urn:microsoft.com/office/officeart/2005/8/layout/hierarchy4"/>
    <dgm:cxn modelId="{E776A355-BF14-4B5A-B3D2-2359AF92019C}" type="presParOf" srcId="{ECC889E9-9405-4C62-AC81-33A729164659}" destId="{BB59B0AE-159F-4577-8A92-BC6CBD3BC215}" srcOrd="7" destOrd="0" presId="urn:microsoft.com/office/officeart/2005/8/layout/hierarchy4"/>
    <dgm:cxn modelId="{11F737E0-3FFE-4E86-AE72-2F04FE1D1307}" type="presParOf" srcId="{ECC889E9-9405-4C62-AC81-33A729164659}" destId="{6D121C91-54BC-4C1D-91A8-500FB89E2582}" srcOrd="8" destOrd="0" presId="urn:microsoft.com/office/officeart/2005/8/layout/hierarchy4"/>
    <dgm:cxn modelId="{2667C054-0A77-44C2-B054-34C1155C6203}" type="presParOf" srcId="{6D121C91-54BC-4C1D-91A8-500FB89E2582}" destId="{FADE896B-A35E-4255-BB51-E5F9D1F74235}" srcOrd="0" destOrd="0" presId="urn:microsoft.com/office/officeart/2005/8/layout/hierarchy4"/>
    <dgm:cxn modelId="{49F487CA-9902-40CE-A090-B97F0186C9A9}" type="presParOf" srcId="{6D121C91-54BC-4C1D-91A8-500FB89E2582}" destId="{1B1B42BC-253E-4B84-8A6B-5B4A604FE186}" srcOrd="1" destOrd="0" presId="urn:microsoft.com/office/officeart/2005/8/layout/hierarchy4"/>
    <dgm:cxn modelId="{8A8F2C00-43DE-42BB-892A-4CF7CC470797}" type="presParOf" srcId="{ECC889E9-9405-4C62-AC81-33A729164659}" destId="{0D3C054A-67D6-49A9-BA48-7C37BA6CA04E}" srcOrd="9" destOrd="0" presId="urn:microsoft.com/office/officeart/2005/8/layout/hierarchy4"/>
    <dgm:cxn modelId="{A2A60FEB-8221-42D5-A1BC-C23BB302F0E4}" type="presParOf" srcId="{ECC889E9-9405-4C62-AC81-33A729164659}" destId="{F9AA87F2-A9D1-4AEA-BDA5-A83EE0FD7A79}" srcOrd="10" destOrd="0" presId="urn:microsoft.com/office/officeart/2005/8/layout/hierarchy4"/>
    <dgm:cxn modelId="{14592BA9-E5CF-4494-8CE7-5C937C77DE7A}" type="presParOf" srcId="{F9AA87F2-A9D1-4AEA-BDA5-A83EE0FD7A79}" destId="{2121F3F0-7249-4106-B73B-CB7A70362D66}" srcOrd="0" destOrd="0" presId="urn:microsoft.com/office/officeart/2005/8/layout/hierarchy4"/>
    <dgm:cxn modelId="{6F968563-9E3C-4A50-906A-AFAA003A3F14}" type="presParOf" srcId="{F9AA87F2-A9D1-4AEA-BDA5-A83EE0FD7A79}" destId="{96518BA8-0CB3-4447-9B4F-C5BB7E968A47}" srcOrd="1" destOrd="0" presId="urn:microsoft.com/office/officeart/2005/8/layout/hierarchy4"/>
    <dgm:cxn modelId="{E472D47B-0CAD-4A64-8361-C5D7DFB4C65C}" type="presParOf" srcId="{F9AA87F2-A9D1-4AEA-BDA5-A83EE0FD7A79}" destId="{5D07A7E9-7B09-4BA2-AA0C-AFD863691CF8}" srcOrd="2" destOrd="0" presId="urn:microsoft.com/office/officeart/2005/8/layout/hierarchy4"/>
    <dgm:cxn modelId="{8F82CC83-AB07-499B-BC03-0F5544C31F69}" type="presParOf" srcId="{5D07A7E9-7B09-4BA2-AA0C-AFD863691CF8}" destId="{0EAE82AA-35C5-444C-A12A-D6BE4BEE4C17}" srcOrd="0" destOrd="0" presId="urn:microsoft.com/office/officeart/2005/8/layout/hierarchy4"/>
    <dgm:cxn modelId="{9397EB88-2505-4F39-8B86-91CB0B7C2209}" type="presParOf" srcId="{0EAE82AA-35C5-444C-A12A-D6BE4BEE4C17}" destId="{F58D4044-8DAE-44DA-A26A-97E0F5BF158D}" srcOrd="0" destOrd="0" presId="urn:microsoft.com/office/officeart/2005/8/layout/hierarchy4"/>
    <dgm:cxn modelId="{E59C0164-5052-4466-A1A9-4A176A08AA07}" type="presParOf" srcId="{0EAE82AA-35C5-444C-A12A-D6BE4BEE4C17}" destId="{E7F658FB-4B27-43D6-AA18-D6C652B127A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2EFC1A-BBCB-4995-B2EB-CB66646AD219}" type="doc">
      <dgm:prSet loTypeId="urn:microsoft.com/office/officeart/2005/8/layout/hierarchy4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86CD87F1-DFFD-4485-9ED3-8FAA0DC3FFC5}">
      <dgm:prSet phldrT="[Tekst]" custT="1"/>
      <dgm:spPr>
        <a:xfrm>
          <a:off x="3511" y="456"/>
          <a:ext cx="8222577" cy="3255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hr-HR" sz="2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Hrvatski ured za osiguranje</a:t>
          </a:r>
        </a:p>
      </dgm:t>
    </dgm:pt>
    <dgm:pt modelId="{FB42E021-5173-469D-813D-0D5B3D0F9899}" type="parTrans" cxnId="{9BB97627-37F8-4653-83AC-2B9C4C9A43A8}">
      <dgm:prSet/>
      <dgm:spPr/>
      <dgm:t>
        <a:bodyPr/>
        <a:lstStyle/>
        <a:p>
          <a:endParaRPr lang="hr-HR"/>
        </a:p>
      </dgm:t>
    </dgm:pt>
    <dgm:pt modelId="{3388A779-A0DC-4A56-956F-D150B060FB72}" type="sibTrans" cxnId="{9BB97627-37F8-4653-83AC-2B9C4C9A43A8}">
      <dgm:prSet/>
      <dgm:spPr/>
      <dgm:t>
        <a:bodyPr/>
        <a:lstStyle/>
        <a:p>
          <a:endParaRPr lang="hr-HR"/>
        </a:p>
      </dgm:t>
    </dgm:pt>
    <dgm:pt modelId="{20C3163C-EBA8-4675-8299-BB73466DE734}">
      <dgm:prSet phldrT="[Tekst]" custT="1"/>
      <dgm:spPr>
        <a:xfrm>
          <a:off x="11537" y="421570"/>
          <a:ext cx="1034553" cy="90982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hr-HR" sz="13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Ministarstvo financija</a:t>
          </a:r>
        </a:p>
      </dgm:t>
    </dgm:pt>
    <dgm:pt modelId="{6E7289F0-0DB1-49C9-9474-D29CE517C909}" type="parTrans" cxnId="{EF56904C-219B-47A8-9FF1-F16DAEEF0EFB}">
      <dgm:prSet/>
      <dgm:spPr/>
      <dgm:t>
        <a:bodyPr/>
        <a:lstStyle/>
        <a:p>
          <a:endParaRPr lang="hr-HR"/>
        </a:p>
      </dgm:t>
    </dgm:pt>
    <dgm:pt modelId="{F0CB809E-9CDF-4672-B41B-B7CE218D5316}" type="sibTrans" cxnId="{EF56904C-219B-47A8-9FF1-F16DAEEF0EFB}">
      <dgm:prSet/>
      <dgm:spPr/>
      <dgm:t>
        <a:bodyPr/>
        <a:lstStyle/>
        <a:p>
          <a:endParaRPr lang="hr-HR"/>
        </a:p>
      </dgm:t>
    </dgm:pt>
    <dgm:pt modelId="{7BCB162A-A622-499B-B33D-F0BD6F8A51C3}">
      <dgm:prSet phldrT="[Tekst]" custT="1"/>
      <dgm:spPr>
        <a:xfrm>
          <a:off x="1929078" y="421570"/>
          <a:ext cx="755982" cy="90982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hr-HR" sz="14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CEA</a:t>
          </a:r>
        </a:p>
      </dgm:t>
    </dgm:pt>
    <dgm:pt modelId="{FFD46F0E-1D23-44B5-9244-4190ACCD9EB0}" type="parTrans" cxnId="{58F0A927-8B52-4EC6-9410-F2FFB7C1BBE6}">
      <dgm:prSet/>
      <dgm:spPr/>
      <dgm:t>
        <a:bodyPr/>
        <a:lstStyle/>
        <a:p>
          <a:endParaRPr lang="hr-HR"/>
        </a:p>
      </dgm:t>
    </dgm:pt>
    <dgm:pt modelId="{B28ADB5A-72DC-4ED5-A070-8C9A36EF7DCB}" type="sibTrans" cxnId="{58F0A927-8B52-4EC6-9410-F2FFB7C1BBE6}">
      <dgm:prSet/>
      <dgm:spPr/>
      <dgm:t>
        <a:bodyPr/>
        <a:lstStyle/>
        <a:p>
          <a:endParaRPr lang="hr-HR"/>
        </a:p>
      </dgm:t>
    </dgm:pt>
    <dgm:pt modelId="{2ADC1832-9D42-47F0-A438-554B5685E544}">
      <dgm:prSet phldrT="[Tekst]" custT="1"/>
      <dgm:spPr>
        <a:xfrm>
          <a:off x="1109593" y="421570"/>
          <a:ext cx="755982" cy="90982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hr-HR" sz="14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HANFA</a:t>
          </a:r>
        </a:p>
      </dgm:t>
    </dgm:pt>
    <dgm:pt modelId="{029C75D8-F72D-4EEB-9BA4-950D1FB74416}" type="parTrans" cxnId="{806F2C0D-1497-4369-B3A9-11F61C25BC75}">
      <dgm:prSet/>
      <dgm:spPr/>
      <dgm:t>
        <a:bodyPr/>
        <a:lstStyle/>
        <a:p>
          <a:endParaRPr lang="hr-HR"/>
        </a:p>
      </dgm:t>
    </dgm:pt>
    <dgm:pt modelId="{F8B04ABB-C3DA-4090-BA6B-276E66CE5410}" type="sibTrans" cxnId="{806F2C0D-1497-4369-B3A9-11F61C25BC75}">
      <dgm:prSet/>
      <dgm:spPr/>
      <dgm:t>
        <a:bodyPr/>
        <a:lstStyle/>
        <a:p>
          <a:endParaRPr lang="hr-HR"/>
        </a:p>
      </dgm:t>
    </dgm:pt>
    <dgm:pt modelId="{B76660AC-024F-4616-9E85-EA6ECF4AA495}">
      <dgm:prSet phldrT="[Tekst]" custT="1"/>
      <dgm:spPr>
        <a:xfrm>
          <a:off x="1930552" y="1426917"/>
          <a:ext cx="753033" cy="15606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-Priprema za jedinstve-no europsko tržište</a:t>
          </a:r>
        </a:p>
      </dgm:t>
    </dgm:pt>
    <dgm:pt modelId="{6DA9931F-8BC1-4A57-97BE-12E48F481E76}" type="parTrans" cxnId="{6678CBBA-0EDF-43E6-A569-52985798235D}">
      <dgm:prSet/>
      <dgm:spPr/>
      <dgm:t>
        <a:bodyPr/>
        <a:lstStyle/>
        <a:p>
          <a:endParaRPr lang="hr-HR"/>
        </a:p>
      </dgm:t>
    </dgm:pt>
    <dgm:pt modelId="{56124148-8DED-42F1-9B1B-47069131638F}" type="sibTrans" cxnId="{6678CBBA-0EDF-43E6-A569-52985798235D}">
      <dgm:prSet/>
      <dgm:spPr/>
      <dgm:t>
        <a:bodyPr/>
        <a:lstStyle/>
        <a:p>
          <a:endParaRPr lang="hr-HR"/>
        </a:p>
      </dgm:t>
    </dgm:pt>
    <dgm:pt modelId="{3AAAE588-E037-4A78-BB4B-702B6BD69638}">
      <dgm:prSet phldrT="[Tekst]" custT="1"/>
      <dgm:spPr>
        <a:xfrm>
          <a:off x="3704812" y="421570"/>
          <a:ext cx="1016697" cy="90982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hr-HR" sz="13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Ministarstvo unutarnjih poslova</a:t>
          </a:r>
        </a:p>
      </dgm:t>
    </dgm:pt>
    <dgm:pt modelId="{5E19A418-E2EA-4E65-8C8A-AA0504031C11}" type="parTrans" cxnId="{6A52C901-7743-4E55-9117-A7BB5C38F433}">
      <dgm:prSet/>
      <dgm:spPr/>
      <dgm:t>
        <a:bodyPr/>
        <a:lstStyle/>
        <a:p>
          <a:endParaRPr lang="hr-HR"/>
        </a:p>
      </dgm:t>
    </dgm:pt>
    <dgm:pt modelId="{B9C5A462-DDFF-416C-B18A-1C84ABED8CD5}" type="sibTrans" cxnId="{6A52C901-7743-4E55-9117-A7BB5C38F433}">
      <dgm:prSet/>
      <dgm:spPr/>
      <dgm:t>
        <a:bodyPr/>
        <a:lstStyle/>
        <a:p>
          <a:endParaRPr lang="hr-HR"/>
        </a:p>
      </dgm:t>
    </dgm:pt>
    <dgm:pt modelId="{5D002B5D-2CC7-4BB9-9EAA-51FFC2576C97}">
      <dgm:prSet phldrT="[Tekst]" custT="1"/>
      <dgm:spPr>
        <a:xfrm>
          <a:off x="4785012" y="421570"/>
          <a:ext cx="755982" cy="90982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hr-HR" sz="14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HZZO</a:t>
          </a:r>
        </a:p>
      </dgm:t>
    </dgm:pt>
    <dgm:pt modelId="{6945D51E-FEB2-4D31-B03C-6CA53B33AE06}" type="parTrans" cxnId="{B96BC0CB-9CAD-44EF-822E-2361537866D7}">
      <dgm:prSet/>
      <dgm:spPr/>
      <dgm:t>
        <a:bodyPr/>
        <a:lstStyle/>
        <a:p>
          <a:endParaRPr lang="hr-HR"/>
        </a:p>
      </dgm:t>
    </dgm:pt>
    <dgm:pt modelId="{99914326-083D-44E4-8504-7672A8852864}" type="sibTrans" cxnId="{B96BC0CB-9CAD-44EF-822E-2361537866D7}">
      <dgm:prSet/>
      <dgm:spPr/>
      <dgm:t>
        <a:bodyPr/>
        <a:lstStyle/>
        <a:p>
          <a:endParaRPr lang="hr-HR"/>
        </a:p>
      </dgm:t>
    </dgm:pt>
    <dgm:pt modelId="{68595814-8B64-4B28-83FD-060D4DA343E3}">
      <dgm:prSet phldrT="[Tekst]" custT="1"/>
      <dgm:spPr>
        <a:xfrm>
          <a:off x="6423981" y="421570"/>
          <a:ext cx="974596" cy="90982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hr-HR" sz="14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RG za istraživanje i razvoj</a:t>
          </a:r>
        </a:p>
      </dgm:t>
    </dgm:pt>
    <dgm:pt modelId="{96990B3B-C3A1-45D3-A6D0-BE34CCE0F18C}" type="parTrans" cxnId="{39EA3029-1ACD-41A8-AE39-C8931BE98053}">
      <dgm:prSet/>
      <dgm:spPr/>
      <dgm:t>
        <a:bodyPr/>
        <a:lstStyle/>
        <a:p>
          <a:endParaRPr lang="hr-HR"/>
        </a:p>
      </dgm:t>
    </dgm:pt>
    <dgm:pt modelId="{B4AFBC04-2226-4D7B-A5A8-7F54A425498B}" type="sibTrans" cxnId="{39EA3029-1ACD-41A8-AE39-C8931BE98053}">
      <dgm:prSet/>
      <dgm:spPr/>
      <dgm:t>
        <a:bodyPr/>
        <a:lstStyle/>
        <a:p>
          <a:endParaRPr lang="hr-HR"/>
        </a:p>
      </dgm:t>
    </dgm:pt>
    <dgm:pt modelId="{1D492841-90BD-4598-9B99-2D00290D196D}">
      <dgm:prSet phldrT="[Tekst]" custT="1"/>
      <dgm:spPr>
        <a:xfrm>
          <a:off x="6534762" y="1426917"/>
          <a:ext cx="753033" cy="266937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-Izrada position papera</a:t>
          </a:r>
          <a:b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-Finan-cijska pismenost</a:t>
          </a:r>
          <a:b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-Publika-cija o imovin-skim osigura-njima</a:t>
          </a:r>
          <a:b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-Bilten HUO</a:t>
          </a:r>
          <a:b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-Anke-tiranje</a:t>
          </a:r>
        </a:p>
        <a:p>
          <a:pPr algn="l"/>
          <a:endParaRPr lang="hr-HR" sz="1200" b="1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79B8CB0-E6E8-4812-9156-5A711F9FFB55}" type="parTrans" cxnId="{D01D5B21-6782-46EC-9A56-AF708D361115}">
      <dgm:prSet/>
      <dgm:spPr/>
      <dgm:t>
        <a:bodyPr/>
        <a:lstStyle/>
        <a:p>
          <a:endParaRPr lang="hr-HR"/>
        </a:p>
      </dgm:t>
    </dgm:pt>
    <dgm:pt modelId="{72C933E4-C202-4C4D-ABB5-CCF97DA1220B}" type="sibTrans" cxnId="{D01D5B21-6782-46EC-9A56-AF708D361115}">
      <dgm:prSet/>
      <dgm:spPr/>
      <dgm:t>
        <a:bodyPr/>
        <a:lstStyle/>
        <a:p>
          <a:endParaRPr lang="hr-HR"/>
        </a:p>
      </dgm:t>
    </dgm:pt>
    <dgm:pt modelId="{C49473EF-082D-48BD-88F4-4DBDEB6AC7B7}">
      <dgm:prSet phldrT="[Tekst]" custT="1"/>
      <dgm:spPr>
        <a:xfrm>
          <a:off x="4785012" y="1426917"/>
          <a:ext cx="755982" cy="90982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hr-HR" sz="11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Prijevare u osiguranju</a:t>
          </a:r>
        </a:p>
      </dgm:t>
    </dgm:pt>
    <dgm:pt modelId="{16EE96CD-C96F-4F6A-A4CB-90C6EF6BD668}" type="parTrans" cxnId="{345F0A83-4C06-47F2-8611-B263BDED7542}">
      <dgm:prSet/>
      <dgm:spPr/>
      <dgm:t>
        <a:bodyPr/>
        <a:lstStyle/>
        <a:p>
          <a:endParaRPr lang="hr-HR"/>
        </a:p>
      </dgm:t>
    </dgm:pt>
    <dgm:pt modelId="{9D429144-7744-4783-B0CC-34BC0DB40FEB}" type="sibTrans" cxnId="{345F0A83-4C06-47F2-8611-B263BDED7542}">
      <dgm:prSet/>
      <dgm:spPr/>
      <dgm:t>
        <a:bodyPr/>
        <a:lstStyle/>
        <a:p>
          <a:endParaRPr lang="hr-HR"/>
        </a:p>
      </dgm:t>
    </dgm:pt>
    <dgm:pt modelId="{D7031F9A-A9E1-48F2-9B23-BD5AF4DD30BC}">
      <dgm:prSet phldrT="[Tekst]" custT="1"/>
      <dgm:spPr>
        <a:xfrm>
          <a:off x="13554" y="1426917"/>
          <a:ext cx="1030518" cy="270444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-Zakon o osiguranju</a:t>
          </a:r>
          <a:b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-Zakon o obveznim osiguranjima u prometu</a:t>
          </a:r>
          <a:b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-Solvency II</a:t>
          </a:r>
          <a:b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-Financijska edukacija i financijska pismenost</a:t>
          </a:r>
        </a:p>
      </dgm:t>
    </dgm:pt>
    <dgm:pt modelId="{2249FDCF-9C0B-4501-8C9E-1A4F098B5C91}" type="parTrans" cxnId="{E63B626A-9470-4253-BF8E-472B10964858}">
      <dgm:prSet/>
      <dgm:spPr/>
      <dgm:t>
        <a:bodyPr/>
        <a:lstStyle/>
        <a:p>
          <a:endParaRPr lang="hr-HR"/>
        </a:p>
      </dgm:t>
    </dgm:pt>
    <dgm:pt modelId="{A6ADB770-68D7-4FF7-97FB-DA4D9FFBC2CA}" type="sibTrans" cxnId="{E63B626A-9470-4253-BF8E-472B10964858}">
      <dgm:prSet/>
      <dgm:spPr/>
      <dgm:t>
        <a:bodyPr/>
        <a:lstStyle/>
        <a:p>
          <a:endParaRPr lang="hr-HR"/>
        </a:p>
      </dgm:t>
    </dgm:pt>
    <dgm:pt modelId="{6F5C0521-FC2A-421F-8D28-3619174BF04C}">
      <dgm:prSet phldrT="[Tekst]"/>
      <dgm:spPr>
        <a:xfrm>
          <a:off x="7462080" y="421570"/>
          <a:ext cx="755982" cy="90982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hr-HR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Solvency II</a:t>
          </a:r>
        </a:p>
      </dgm:t>
    </dgm:pt>
    <dgm:pt modelId="{48DBFFEB-F45B-46DA-9D9C-1A842C454891}" type="parTrans" cxnId="{9045D2A3-3AFF-453D-8511-BF049D987C0A}">
      <dgm:prSet/>
      <dgm:spPr/>
      <dgm:t>
        <a:bodyPr/>
        <a:lstStyle/>
        <a:p>
          <a:endParaRPr lang="hr-HR"/>
        </a:p>
      </dgm:t>
    </dgm:pt>
    <dgm:pt modelId="{7F744CD6-5060-4866-945E-36E5B8C46527}" type="sibTrans" cxnId="{9045D2A3-3AFF-453D-8511-BF049D987C0A}">
      <dgm:prSet/>
      <dgm:spPr/>
      <dgm:t>
        <a:bodyPr/>
        <a:lstStyle/>
        <a:p>
          <a:endParaRPr lang="hr-HR"/>
        </a:p>
      </dgm:t>
    </dgm:pt>
    <dgm:pt modelId="{BBABBB94-1B75-4854-AEE4-E2761D580C59}">
      <dgm:prSet phldrT="[Tekst]" custT="1"/>
      <dgm:spPr>
        <a:xfrm>
          <a:off x="5604496" y="421570"/>
          <a:ext cx="755982" cy="90982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hr-HR" sz="14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HAD</a:t>
          </a:r>
        </a:p>
      </dgm:t>
    </dgm:pt>
    <dgm:pt modelId="{73B5A736-D1D3-456D-9C35-4401A2833FBF}" type="parTrans" cxnId="{A2EB94F5-B4D3-4469-8C65-883ABB8A4E1A}">
      <dgm:prSet/>
      <dgm:spPr/>
      <dgm:t>
        <a:bodyPr/>
        <a:lstStyle/>
        <a:p>
          <a:endParaRPr lang="hr-HR"/>
        </a:p>
      </dgm:t>
    </dgm:pt>
    <dgm:pt modelId="{A11DD0BD-2948-4BCE-895F-055285E3450A}" type="sibTrans" cxnId="{A2EB94F5-B4D3-4469-8C65-883ABB8A4E1A}">
      <dgm:prSet/>
      <dgm:spPr/>
      <dgm:t>
        <a:bodyPr/>
        <a:lstStyle/>
        <a:p>
          <a:endParaRPr lang="hr-HR"/>
        </a:p>
      </dgm:t>
    </dgm:pt>
    <dgm:pt modelId="{95447A40-5932-41DA-B373-398538D933E6}">
      <dgm:prSet phldrT="[Tekst]" custT="1"/>
      <dgm:spPr>
        <a:xfrm>
          <a:off x="1111068" y="1426917"/>
          <a:ext cx="753033" cy="15808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-Solvency II</a:t>
          </a:r>
        </a:p>
        <a:p>
          <a:pPr algn="ctr"/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-ostali podza-konski akti</a:t>
          </a:r>
        </a:p>
      </dgm:t>
    </dgm:pt>
    <dgm:pt modelId="{A555F088-0E4E-4498-A208-5B83BB6C794A}" type="parTrans" cxnId="{604BC446-65E1-443D-AFEB-AA62FD43ABDA}">
      <dgm:prSet/>
      <dgm:spPr/>
      <dgm:t>
        <a:bodyPr/>
        <a:lstStyle/>
        <a:p>
          <a:endParaRPr lang="hr-HR"/>
        </a:p>
      </dgm:t>
    </dgm:pt>
    <dgm:pt modelId="{9C0C74C7-8CC0-4695-8CBE-DCE3A3FB30C6}" type="sibTrans" cxnId="{604BC446-65E1-443D-AFEB-AA62FD43ABDA}">
      <dgm:prSet/>
      <dgm:spPr/>
      <dgm:t>
        <a:bodyPr/>
        <a:lstStyle/>
        <a:p>
          <a:endParaRPr lang="hr-HR"/>
        </a:p>
      </dgm:t>
    </dgm:pt>
    <dgm:pt modelId="{C62E6C72-D1C1-48BE-A1BA-520168004101}">
      <dgm:prSet phldrT="[Tekst]" custT="1"/>
      <dgm:spPr>
        <a:xfrm>
          <a:off x="7463554" y="1426917"/>
          <a:ext cx="753033" cy="28970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-Suradnja sa MF-a, HANFA-om, </a:t>
          </a:r>
          <a:b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HAD-om, udruže-njima u inozemstvu...</a:t>
          </a:r>
          <a:b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</a:t>
          </a:r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Osnivanje RG</a:t>
          </a:r>
          <a:b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</a:t>
          </a:r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Radionice i seminari</a:t>
          </a:r>
          <a:b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</a:t>
          </a:r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Izdavanje priručnika za društva</a:t>
          </a:r>
        </a:p>
      </dgm:t>
    </dgm:pt>
    <dgm:pt modelId="{082CB548-1A79-4DF6-B57A-D0659B502D7B}" type="parTrans" cxnId="{9D46D4C2-42B4-488B-B329-CA86CCEDE64E}">
      <dgm:prSet/>
      <dgm:spPr/>
      <dgm:t>
        <a:bodyPr/>
        <a:lstStyle/>
        <a:p>
          <a:endParaRPr lang="hr-HR"/>
        </a:p>
      </dgm:t>
    </dgm:pt>
    <dgm:pt modelId="{1C963526-9D7D-40AC-B7BB-2B3EE2315CB5}" type="sibTrans" cxnId="{9D46D4C2-42B4-488B-B329-CA86CCEDE64E}">
      <dgm:prSet/>
      <dgm:spPr/>
      <dgm:t>
        <a:bodyPr/>
        <a:lstStyle/>
        <a:p>
          <a:endParaRPr lang="hr-HR"/>
        </a:p>
      </dgm:t>
    </dgm:pt>
    <dgm:pt modelId="{685820A1-33ED-4B7B-9BF1-E840192DEB5A}">
      <dgm:prSet phldrT="[Tekst]" custT="1"/>
      <dgm:spPr>
        <a:xfrm>
          <a:off x="3835169" y="1426917"/>
          <a:ext cx="755982" cy="90982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hr-HR" sz="11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Prijevare u osiguranju</a:t>
          </a:r>
        </a:p>
      </dgm:t>
    </dgm:pt>
    <dgm:pt modelId="{3D3A293C-6AC6-45C6-9441-BA6054AC6D4E}" type="parTrans" cxnId="{A41459ED-8E1E-4B2F-A9EC-134FE106B8D4}">
      <dgm:prSet/>
      <dgm:spPr/>
      <dgm:t>
        <a:bodyPr/>
        <a:lstStyle/>
        <a:p>
          <a:endParaRPr lang="hr-HR"/>
        </a:p>
      </dgm:t>
    </dgm:pt>
    <dgm:pt modelId="{1E73D0CE-3488-467E-B4FE-13E45658A8B2}" type="sibTrans" cxnId="{A41459ED-8E1E-4B2F-A9EC-134FE106B8D4}">
      <dgm:prSet/>
      <dgm:spPr/>
      <dgm:t>
        <a:bodyPr/>
        <a:lstStyle/>
        <a:p>
          <a:endParaRPr lang="hr-HR"/>
        </a:p>
      </dgm:t>
    </dgm:pt>
    <dgm:pt modelId="{FA2BF45A-D8B5-4BDE-B399-F741AD96F52E}">
      <dgm:prSet phldrT="[Tekst]" custT="1"/>
      <dgm:spPr>
        <a:xfrm>
          <a:off x="2748562" y="421570"/>
          <a:ext cx="892746" cy="90998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hr-HR" sz="13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Financijska edukacija i financijska pismenost</a:t>
          </a:r>
          <a:endParaRPr lang="hr-HR" sz="13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8682613-5917-4AD1-8DDA-F37FC9641FBC}" type="parTrans" cxnId="{3CB42936-94D4-4C3B-9745-50B2C9B2CB82}">
      <dgm:prSet/>
      <dgm:spPr/>
      <dgm:t>
        <a:bodyPr/>
        <a:lstStyle/>
        <a:p>
          <a:endParaRPr lang="hr-HR"/>
        </a:p>
      </dgm:t>
    </dgm:pt>
    <dgm:pt modelId="{480E3F22-492F-4651-8350-7A92248B6938}" type="sibTrans" cxnId="{3CB42936-94D4-4C3B-9745-50B2C9B2CB82}">
      <dgm:prSet/>
      <dgm:spPr/>
      <dgm:t>
        <a:bodyPr/>
        <a:lstStyle/>
        <a:p>
          <a:endParaRPr lang="hr-HR"/>
        </a:p>
      </dgm:t>
    </dgm:pt>
    <dgm:pt modelId="{DEC21D3A-2771-4286-B1CA-B9852103E772}">
      <dgm:prSet phldrT="[Tekst]" custT="1"/>
      <dgm:spPr>
        <a:xfrm>
          <a:off x="2818419" y="1427080"/>
          <a:ext cx="753033" cy="296189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</a:t>
          </a:r>
          <a:r>
            <a:rPr lang="hr-HR" sz="11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Izrada strategije</a:t>
          </a:r>
          <a:br>
            <a:rPr lang="hr-HR" sz="11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1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hr-HR" sz="11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1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-Suradnja sa MF-a</a:t>
          </a:r>
          <a:br>
            <a:rPr lang="hr-HR" sz="11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1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hr-HR" sz="11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1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-Izrada publikacija</a:t>
          </a:r>
          <a:br>
            <a:rPr lang="hr-HR" sz="11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1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hr-HR" sz="11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1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-Radionice i seminari</a:t>
          </a:r>
          <a:br>
            <a:rPr lang="hr-HR" sz="11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1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hr-HR" sz="11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1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-Promi-džbena kampanja</a:t>
          </a:r>
          <a:br>
            <a:rPr lang="hr-HR" sz="11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1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hr-HR" sz="11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1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-Suradnja sa visoko-školskim institu-cijama</a:t>
          </a:r>
        </a:p>
      </dgm:t>
    </dgm:pt>
    <dgm:pt modelId="{291445BE-AD55-418D-8A76-1775EC3B0BC8}" type="parTrans" cxnId="{BCBB955A-256D-4A73-B6EE-4601F47A482C}">
      <dgm:prSet/>
      <dgm:spPr/>
      <dgm:t>
        <a:bodyPr/>
        <a:lstStyle/>
        <a:p>
          <a:endParaRPr lang="hr-HR"/>
        </a:p>
      </dgm:t>
    </dgm:pt>
    <dgm:pt modelId="{667A2C73-31FB-4C90-8E4E-C9861B10D09A}" type="sibTrans" cxnId="{BCBB955A-256D-4A73-B6EE-4601F47A482C}">
      <dgm:prSet/>
      <dgm:spPr/>
      <dgm:t>
        <a:bodyPr/>
        <a:lstStyle/>
        <a:p>
          <a:endParaRPr lang="hr-HR"/>
        </a:p>
      </dgm:t>
    </dgm:pt>
    <dgm:pt modelId="{CFBF9F6E-E13D-47AB-8278-39A886CA598F}">
      <dgm:prSet phldrT="[Tekst]" custT="1"/>
      <dgm:spPr>
        <a:xfrm>
          <a:off x="5605971" y="1426917"/>
          <a:ext cx="753033" cy="11385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-Solvency II</a:t>
          </a:r>
          <a:b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-Statistika</a:t>
          </a:r>
        </a:p>
      </dgm:t>
    </dgm:pt>
    <dgm:pt modelId="{83BD0DEF-E929-4BB3-9F60-46A3E6E74831}" type="parTrans" cxnId="{B2244961-3CAA-4151-A139-1EBD716E1E3C}">
      <dgm:prSet/>
      <dgm:spPr/>
      <dgm:t>
        <a:bodyPr/>
        <a:lstStyle/>
        <a:p>
          <a:endParaRPr lang="hr-HR"/>
        </a:p>
      </dgm:t>
    </dgm:pt>
    <dgm:pt modelId="{97284CC5-5BC8-4B38-8548-D37DAA5427CA}" type="sibTrans" cxnId="{B2244961-3CAA-4151-A139-1EBD716E1E3C}">
      <dgm:prSet/>
      <dgm:spPr/>
      <dgm:t>
        <a:bodyPr/>
        <a:lstStyle/>
        <a:p>
          <a:endParaRPr lang="hr-HR"/>
        </a:p>
      </dgm:t>
    </dgm:pt>
    <dgm:pt modelId="{B452F49E-289F-4A97-9E0C-C6AEB23D1842}" type="pres">
      <dgm:prSet presAssocID="{842EFC1A-BBCB-4995-B2EB-CB66646AD21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837FDAB5-F62E-4CEE-BB28-421615A8DDCE}" type="pres">
      <dgm:prSet presAssocID="{86CD87F1-DFFD-4485-9ED3-8FAA0DC3FFC5}" presName="vertOne" presStyleCnt="0"/>
      <dgm:spPr/>
      <dgm:t>
        <a:bodyPr/>
        <a:lstStyle/>
        <a:p>
          <a:endParaRPr lang="hr-HR"/>
        </a:p>
      </dgm:t>
    </dgm:pt>
    <dgm:pt modelId="{B903CAB0-E8A4-450C-90C9-F89B9246C93E}" type="pres">
      <dgm:prSet presAssocID="{86CD87F1-DFFD-4485-9ED3-8FAA0DC3FFC5}" presName="txOne" presStyleLbl="node0" presStyleIdx="0" presStyleCnt="1" custScaleY="3578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F61E130-A205-49F1-AED4-715E1A27AF4C}" type="pres">
      <dgm:prSet presAssocID="{86CD87F1-DFFD-4485-9ED3-8FAA0DC3FFC5}" presName="parTransOne" presStyleCnt="0"/>
      <dgm:spPr/>
      <dgm:t>
        <a:bodyPr/>
        <a:lstStyle/>
        <a:p>
          <a:endParaRPr lang="hr-HR"/>
        </a:p>
      </dgm:t>
    </dgm:pt>
    <dgm:pt modelId="{7688BD06-FF35-4BEF-9253-C105141038CD}" type="pres">
      <dgm:prSet presAssocID="{86CD87F1-DFFD-4485-9ED3-8FAA0DC3FFC5}" presName="horzOne" presStyleCnt="0"/>
      <dgm:spPr/>
      <dgm:t>
        <a:bodyPr/>
        <a:lstStyle/>
        <a:p>
          <a:endParaRPr lang="hr-HR"/>
        </a:p>
      </dgm:t>
    </dgm:pt>
    <dgm:pt modelId="{18FCFCC8-CEA1-4DE1-BE01-80747B802418}" type="pres">
      <dgm:prSet presAssocID="{20C3163C-EBA8-4675-8299-BB73466DE734}" presName="vertTwo" presStyleCnt="0"/>
      <dgm:spPr/>
      <dgm:t>
        <a:bodyPr/>
        <a:lstStyle/>
        <a:p>
          <a:endParaRPr lang="hr-HR"/>
        </a:p>
      </dgm:t>
    </dgm:pt>
    <dgm:pt modelId="{1C0F940E-1B99-4E28-A672-83F7DE5853C3}" type="pres">
      <dgm:prSet presAssocID="{20C3163C-EBA8-4675-8299-BB73466DE734}" presName="txTwo" presStyleLbl="node2" presStyleIdx="0" presStyleCnt="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C6B0E6B-BDCE-41EE-B235-9FADE7D00B10}" type="pres">
      <dgm:prSet presAssocID="{20C3163C-EBA8-4675-8299-BB73466DE734}" presName="parTransTwo" presStyleCnt="0"/>
      <dgm:spPr/>
      <dgm:t>
        <a:bodyPr/>
        <a:lstStyle/>
        <a:p>
          <a:endParaRPr lang="hr-HR"/>
        </a:p>
      </dgm:t>
    </dgm:pt>
    <dgm:pt modelId="{3F603C02-BDF6-4471-9105-606D7A139372}" type="pres">
      <dgm:prSet presAssocID="{20C3163C-EBA8-4675-8299-BB73466DE734}" presName="horzTwo" presStyleCnt="0"/>
      <dgm:spPr/>
      <dgm:t>
        <a:bodyPr/>
        <a:lstStyle/>
        <a:p>
          <a:endParaRPr lang="hr-HR"/>
        </a:p>
      </dgm:t>
    </dgm:pt>
    <dgm:pt modelId="{D648A6D5-474E-407C-91CD-03EDD508F7A7}" type="pres">
      <dgm:prSet presAssocID="{D7031F9A-A9E1-48F2-9B23-BD5AF4DD30BC}" presName="vertThree" presStyleCnt="0"/>
      <dgm:spPr/>
      <dgm:t>
        <a:bodyPr/>
        <a:lstStyle/>
        <a:p>
          <a:endParaRPr lang="hr-HR"/>
        </a:p>
      </dgm:t>
    </dgm:pt>
    <dgm:pt modelId="{C5666E9D-97E6-4B73-A641-A17381B82C2C}" type="pres">
      <dgm:prSet presAssocID="{D7031F9A-A9E1-48F2-9B23-BD5AF4DD30BC}" presName="txThree" presStyleLbl="node3" presStyleIdx="0" presStyleCnt="9" custScaleX="136849" custScaleY="29725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3BC625C-DB44-425A-9904-F3980CEFED04}" type="pres">
      <dgm:prSet presAssocID="{D7031F9A-A9E1-48F2-9B23-BD5AF4DD30BC}" presName="horzThree" presStyleCnt="0"/>
      <dgm:spPr/>
      <dgm:t>
        <a:bodyPr/>
        <a:lstStyle/>
        <a:p>
          <a:endParaRPr lang="hr-HR"/>
        </a:p>
      </dgm:t>
    </dgm:pt>
    <dgm:pt modelId="{DC6E7986-F7AF-42EB-B418-75DF277DB55F}" type="pres">
      <dgm:prSet presAssocID="{F0CB809E-9CDF-4672-B41B-B7CE218D5316}" presName="sibSpaceTwo" presStyleCnt="0"/>
      <dgm:spPr/>
      <dgm:t>
        <a:bodyPr/>
        <a:lstStyle/>
        <a:p>
          <a:endParaRPr lang="hr-HR"/>
        </a:p>
      </dgm:t>
    </dgm:pt>
    <dgm:pt modelId="{5A869B72-6B32-466A-9F12-C69E1673AC90}" type="pres">
      <dgm:prSet presAssocID="{2ADC1832-9D42-47F0-A438-554B5685E544}" presName="vertTwo" presStyleCnt="0"/>
      <dgm:spPr/>
      <dgm:t>
        <a:bodyPr/>
        <a:lstStyle/>
        <a:p>
          <a:endParaRPr lang="hr-HR"/>
        </a:p>
      </dgm:t>
    </dgm:pt>
    <dgm:pt modelId="{B6925E30-0BA2-4049-9F49-816AFC2DBF62}" type="pres">
      <dgm:prSet presAssocID="{2ADC1832-9D42-47F0-A438-554B5685E544}" presName="txTwo" presStyleLbl="node2" presStyleIdx="1" presStyleCnt="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0F4A897-CCE5-44CC-8536-14F197BFAB7F}" type="pres">
      <dgm:prSet presAssocID="{2ADC1832-9D42-47F0-A438-554B5685E544}" presName="parTransTwo" presStyleCnt="0"/>
      <dgm:spPr/>
      <dgm:t>
        <a:bodyPr/>
        <a:lstStyle/>
        <a:p>
          <a:endParaRPr lang="hr-HR"/>
        </a:p>
      </dgm:t>
    </dgm:pt>
    <dgm:pt modelId="{545DB20F-DC91-4169-AEF7-354BF552F604}" type="pres">
      <dgm:prSet presAssocID="{2ADC1832-9D42-47F0-A438-554B5685E544}" presName="horzTwo" presStyleCnt="0"/>
      <dgm:spPr/>
      <dgm:t>
        <a:bodyPr/>
        <a:lstStyle/>
        <a:p>
          <a:endParaRPr lang="hr-HR"/>
        </a:p>
      </dgm:t>
    </dgm:pt>
    <dgm:pt modelId="{F5831C6A-365A-4E51-8B4E-624C39F815A4}" type="pres">
      <dgm:prSet presAssocID="{95447A40-5932-41DA-B373-398538D933E6}" presName="vertThree" presStyleCnt="0"/>
      <dgm:spPr/>
      <dgm:t>
        <a:bodyPr/>
        <a:lstStyle/>
        <a:p>
          <a:endParaRPr lang="hr-HR"/>
        </a:p>
      </dgm:t>
    </dgm:pt>
    <dgm:pt modelId="{F5BBA843-1D9F-4155-94AC-76213D3F65E7}" type="pres">
      <dgm:prSet presAssocID="{95447A40-5932-41DA-B373-398538D933E6}" presName="txThree" presStyleLbl="node3" presStyleIdx="1" presStyleCnt="9" custScaleY="17375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19ADEC7-566A-4A5E-8ACB-90EE5AA007CF}" type="pres">
      <dgm:prSet presAssocID="{95447A40-5932-41DA-B373-398538D933E6}" presName="horzThree" presStyleCnt="0"/>
      <dgm:spPr/>
      <dgm:t>
        <a:bodyPr/>
        <a:lstStyle/>
        <a:p>
          <a:endParaRPr lang="hr-HR"/>
        </a:p>
      </dgm:t>
    </dgm:pt>
    <dgm:pt modelId="{99A91815-75C8-469A-9E74-E2D314616B94}" type="pres">
      <dgm:prSet presAssocID="{F8B04ABB-C3DA-4090-BA6B-276E66CE5410}" presName="sibSpaceTwo" presStyleCnt="0"/>
      <dgm:spPr/>
      <dgm:t>
        <a:bodyPr/>
        <a:lstStyle/>
        <a:p>
          <a:endParaRPr lang="hr-HR"/>
        </a:p>
      </dgm:t>
    </dgm:pt>
    <dgm:pt modelId="{730977EE-3E3C-4020-9A7D-377995567C5C}" type="pres">
      <dgm:prSet presAssocID="{7BCB162A-A622-499B-B33D-F0BD6F8A51C3}" presName="vertTwo" presStyleCnt="0"/>
      <dgm:spPr/>
      <dgm:t>
        <a:bodyPr/>
        <a:lstStyle/>
        <a:p>
          <a:endParaRPr lang="hr-HR"/>
        </a:p>
      </dgm:t>
    </dgm:pt>
    <dgm:pt modelId="{021E01C7-C0DA-4330-BA82-BE6F7EA9D760}" type="pres">
      <dgm:prSet presAssocID="{7BCB162A-A622-499B-B33D-F0BD6F8A51C3}" presName="txTwo" presStyleLbl="node2" presStyleIdx="2" presStyleCnt="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675B519-3450-4138-94DA-30A9CE19764A}" type="pres">
      <dgm:prSet presAssocID="{7BCB162A-A622-499B-B33D-F0BD6F8A51C3}" presName="parTransTwo" presStyleCnt="0"/>
      <dgm:spPr/>
      <dgm:t>
        <a:bodyPr/>
        <a:lstStyle/>
        <a:p>
          <a:endParaRPr lang="hr-HR"/>
        </a:p>
      </dgm:t>
    </dgm:pt>
    <dgm:pt modelId="{8821963E-CCC6-4264-8362-5C13BB770555}" type="pres">
      <dgm:prSet presAssocID="{7BCB162A-A622-499B-B33D-F0BD6F8A51C3}" presName="horzTwo" presStyleCnt="0"/>
      <dgm:spPr/>
      <dgm:t>
        <a:bodyPr/>
        <a:lstStyle/>
        <a:p>
          <a:endParaRPr lang="hr-HR"/>
        </a:p>
      </dgm:t>
    </dgm:pt>
    <dgm:pt modelId="{5ACE42B1-9F4C-4782-BA6E-DCF80416DE54}" type="pres">
      <dgm:prSet presAssocID="{B76660AC-024F-4616-9E85-EA6ECF4AA495}" presName="vertThree" presStyleCnt="0"/>
      <dgm:spPr/>
      <dgm:t>
        <a:bodyPr/>
        <a:lstStyle/>
        <a:p>
          <a:endParaRPr lang="hr-HR"/>
        </a:p>
      </dgm:t>
    </dgm:pt>
    <dgm:pt modelId="{8F1AF8DB-14F7-45E9-A7F2-9BEBF35E930D}" type="pres">
      <dgm:prSet presAssocID="{B76660AC-024F-4616-9E85-EA6ECF4AA495}" presName="txThree" presStyleLbl="node3" presStyleIdx="2" presStyleCnt="9" custScaleY="17153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FD4A742-53F2-4744-B085-CA16FB6718F7}" type="pres">
      <dgm:prSet presAssocID="{B76660AC-024F-4616-9E85-EA6ECF4AA495}" presName="horzThree" presStyleCnt="0"/>
      <dgm:spPr/>
      <dgm:t>
        <a:bodyPr/>
        <a:lstStyle/>
        <a:p>
          <a:endParaRPr lang="hr-HR"/>
        </a:p>
      </dgm:t>
    </dgm:pt>
    <dgm:pt modelId="{17C5D3BB-8D62-4DD2-B7B3-2AA30E4325E3}" type="pres">
      <dgm:prSet presAssocID="{B28ADB5A-72DC-4ED5-A070-8C9A36EF7DCB}" presName="sibSpaceTwo" presStyleCnt="0"/>
      <dgm:spPr/>
      <dgm:t>
        <a:bodyPr/>
        <a:lstStyle/>
        <a:p>
          <a:endParaRPr lang="hr-HR"/>
        </a:p>
      </dgm:t>
    </dgm:pt>
    <dgm:pt modelId="{37CDE261-C8C9-4A70-ABE6-D99B0D62F825}" type="pres">
      <dgm:prSet presAssocID="{FA2BF45A-D8B5-4BDE-B399-F741AD96F52E}" presName="vertTwo" presStyleCnt="0"/>
      <dgm:spPr/>
      <dgm:t>
        <a:bodyPr/>
        <a:lstStyle/>
        <a:p>
          <a:endParaRPr lang="hr-HR"/>
        </a:p>
      </dgm:t>
    </dgm:pt>
    <dgm:pt modelId="{4BF60536-7762-4717-AD41-27D5EEB30073}" type="pres">
      <dgm:prSet presAssocID="{FA2BF45A-D8B5-4BDE-B399-F741AD96F52E}" presName="txTwo" presStyleLbl="node2" presStyleIdx="3" presStyleCnt="9" custScaleX="118091" custScaleY="10001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A32E229-E692-4D9B-B3D8-83B498F4915E}" type="pres">
      <dgm:prSet presAssocID="{FA2BF45A-D8B5-4BDE-B399-F741AD96F52E}" presName="parTransTwo" presStyleCnt="0"/>
      <dgm:spPr/>
      <dgm:t>
        <a:bodyPr/>
        <a:lstStyle/>
        <a:p>
          <a:endParaRPr lang="hr-HR"/>
        </a:p>
      </dgm:t>
    </dgm:pt>
    <dgm:pt modelId="{A14BCB11-B7BA-44CA-9FDA-B0BE210BA169}" type="pres">
      <dgm:prSet presAssocID="{FA2BF45A-D8B5-4BDE-B399-F741AD96F52E}" presName="horzTwo" presStyleCnt="0"/>
      <dgm:spPr/>
      <dgm:t>
        <a:bodyPr/>
        <a:lstStyle/>
        <a:p>
          <a:endParaRPr lang="hr-HR"/>
        </a:p>
      </dgm:t>
    </dgm:pt>
    <dgm:pt modelId="{40DFBF51-4B26-47EA-9751-DB7CEA1AC342}" type="pres">
      <dgm:prSet presAssocID="{DEC21D3A-2771-4286-B1CA-B9852103E772}" presName="vertThree" presStyleCnt="0"/>
      <dgm:spPr/>
      <dgm:t>
        <a:bodyPr/>
        <a:lstStyle/>
        <a:p>
          <a:endParaRPr lang="hr-HR"/>
        </a:p>
      </dgm:t>
    </dgm:pt>
    <dgm:pt modelId="{71756EA6-5F84-4E66-97B6-C93ED82C4276}" type="pres">
      <dgm:prSet presAssocID="{DEC21D3A-2771-4286-B1CA-B9852103E772}" presName="txThree" presStyleLbl="node3" presStyleIdx="3" presStyleCnt="9" custScaleY="32554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D96E231-33EC-4692-9B5E-CFAD15A56379}" type="pres">
      <dgm:prSet presAssocID="{DEC21D3A-2771-4286-B1CA-B9852103E772}" presName="horzThree" presStyleCnt="0"/>
      <dgm:spPr/>
      <dgm:t>
        <a:bodyPr/>
        <a:lstStyle/>
        <a:p>
          <a:endParaRPr lang="hr-HR"/>
        </a:p>
      </dgm:t>
    </dgm:pt>
    <dgm:pt modelId="{5BB5B7A1-D29D-446A-AFEB-3EABA83AC141}" type="pres">
      <dgm:prSet presAssocID="{480E3F22-492F-4651-8350-7A92248B6938}" presName="sibSpaceTwo" presStyleCnt="0"/>
      <dgm:spPr/>
      <dgm:t>
        <a:bodyPr/>
        <a:lstStyle/>
        <a:p>
          <a:endParaRPr lang="hr-HR"/>
        </a:p>
      </dgm:t>
    </dgm:pt>
    <dgm:pt modelId="{D8B43031-A40C-47B0-922C-0D0EF059F325}" type="pres">
      <dgm:prSet presAssocID="{3AAAE588-E037-4A78-BB4B-702B6BD69638}" presName="vertTwo" presStyleCnt="0"/>
      <dgm:spPr/>
      <dgm:t>
        <a:bodyPr/>
        <a:lstStyle/>
        <a:p>
          <a:endParaRPr lang="hr-HR"/>
        </a:p>
      </dgm:t>
    </dgm:pt>
    <dgm:pt modelId="{EBC1FDBE-0D6D-4277-9518-884F1C171673}" type="pres">
      <dgm:prSet presAssocID="{3AAAE588-E037-4A78-BB4B-702B6BD69638}" presName="txTwo" presStyleLbl="node2" presStyleIdx="4" presStyleCnt="9" custScaleX="13448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566D7C6-0AD7-4DD9-99D5-A008D08CA7B7}" type="pres">
      <dgm:prSet presAssocID="{3AAAE588-E037-4A78-BB4B-702B6BD69638}" presName="parTransTwo" presStyleCnt="0"/>
      <dgm:spPr/>
      <dgm:t>
        <a:bodyPr/>
        <a:lstStyle/>
        <a:p>
          <a:endParaRPr lang="hr-HR"/>
        </a:p>
      </dgm:t>
    </dgm:pt>
    <dgm:pt modelId="{4DBB391A-B46B-42E8-B4FC-F16D5A1E1C38}" type="pres">
      <dgm:prSet presAssocID="{3AAAE588-E037-4A78-BB4B-702B6BD69638}" presName="horzTwo" presStyleCnt="0"/>
      <dgm:spPr/>
      <dgm:t>
        <a:bodyPr/>
        <a:lstStyle/>
        <a:p>
          <a:endParaRPr lang="hr-HR"/>
        </a:p>
      </dgm:t>
    </dgm:pt>
    <dgm:pt modelId="{0DDA8481-5F39-4273-AEEF-B1475A809C70}" type="pres">
      <dgm:prSet presAssocID="{685820A1-33ED-4B7B-9BF1-E840192DEB5A}" presName="vertThree" presStyleCnt="0"/>
      <dgm:spPr/>
      <dgm:t>
        <a:bodyPr/>
        <a:lstStyle/>
        <a:p>
          <a:endParaRPr lang="hr-HR"/>
        </a:p>
      </dgm:t>
    </dgm:pt>
    <dgm:pt modelId="{528CFABA-BEA7-4510-90A0-E64778BF3EE3}" type="pres">
      <dgm:prSet presAssocID="{685820A1-33ED-4B7B-9BF1-E840192DEB5A}" presName="txThree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B1CB926-5D27-4196-A6F2-8A03C01B97D9}" type="pres">
      <dgm:prSet presAssocID="{685820A1-33ED-4B7B-9BF1-E840192DEB5A}" presName="horzThree" presStyleCnt="0"/>
      <dgm:spPr/>
      <dgm:t>
        <a:bodyPr/>
        <a:lstStyle/>
        <a:p>
          <a:endParaRPr lang="hr-HR"/>
        </a:p>
      </dgm:t>
    </dgm:pt>
    <dgm:pt modelId="{EAC30D47-0076-4543-BE56-CA719648C868}" type="pres">
      <dgm:prSet presAssocID="{B9C5A462-DDFF-416C-B18A-1C84ABED8CD5}" presName="sibSpaceTwo" presStyleCnt="0"/>
      <dgm:spPr/>
      <dgm:t>
        <a:bodyPr/>
        <a:lstStyle/>
        <a:p>
          <a:endParaRPr lang="hr-HR"/>
        </a:p>
      </dgm:t>
    </dgm:pt>
    <dgm:pt modelId="{A8195D6F-7555-4BB5-95BC-4DA304377F61}" type="pres">
      <dgm:prSet presAssocID="{5D002B5D-2CC7-4BB9-9EAA-51FFC2576C97}" presName="vertTwo" presStyleCnt="0"/>
      <dgm:spPr/>
      <dgm:t>
        <a:bodyPr/>
        <a:lstStyle/>
        <a:p>
          <a:endParaRPr lang="hr-HR"/>
        </a:p>
      </dgm:t>
    </dgm:pt>
    <dgm:pt modelId="{70A6062B-8AB9-4B74-8965-E81D5F97F16B}" type="pres">
      <dgm:prSet presAssocID="{5D002B5D-2CC7-4BB9-9EAA-51FFC2576C97}" presName="txTwo" presStyleLbl="node2" presStyleIdx="5" presStyleCnt="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1434BF4-A421-4593-86B9-7A43C55DF6C8}" type="pres">
      <dgm:prSet presAssocID="{5D002B5D-2CC7-4BB9-9EAA-51FFC2576C97}" presName="parTransTwo" presStyleCnt="0"/>
      <dgm:spPr/>
      <dgm:t>
        <a:bodyPr/>
        <a:lstStyle/>
        <a:p>
          <a:endParaRPr lang="hr-HR"/>
        </a:p>
      </dgm:t>
    </dgm:pt>
    <dgm:pt modelId="{BB08AA6E-DFEE-4519-B7D5-2065CCF87585}" type="pres">
      <dgm:prSet presAssocID="{5D002B5D-2CC7-4BB9-9EAA-51FFC2576C97}" presName="horzTwo" presStyleCnt="0"/>
      <dgm:spPr/>
      <dgm:t>
        <a:bodyPr/>
        <a:lstStyle/>
        <a:p>
          <a:endParaRPr lang="hr-HR"/>
        </a:p>
      </dgm:t>
    </dgm:pt>
    <dgm:pt modelId="{A4831E88-FC43-4A06-A776-98C4967CA774}" type="pres">
      <dgm:prSet presAssocID="{C49473EF-082D-48BD-88F4-4DBDEB6AC7B7}" presName="vertThree" presStyleCnt="0"/>
      <dgm:spPr/>
      <dgm:t>
        <a:bodyPr/>
        <a:lstStyle/>
        <a:p>
          <a:endParaRPr lang="hr-HR"/>
        </a:p>
      </dgm:t>
    </dgm:pt>
    <dgm:pt modelId="{CF3D5938-FD55-4FC5-87B0-CD0655B2C2C8}" type="pres">
      <dgm:prSet presAssocID="{C49473EF-082D-48BD-88F4-4DBDEB6AC7B7}" presName="txThree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0C8BFFA-1BC8-4C40-8AE3-DD4F6468B668}" type="pres">
      <dgm:prSet presAssocID="{C49473EF-082D-48BD-88F4-4DBDEB6AC7B7}" presName="horzThree" presStyleCnt="0"/>
      <dgm:spPr/>
      <dgm:t>
        <a:bodyPr/>
        <a:lstStyle/>
        <a:p>
          <a:endParaRPr lang="hr-HR"/>
        </a:p>
      </dgm:t>
    </dgm:pt>
    <dgm:pt modelId="{8A5871BF-699A-46F1-8651-F4A5C62EAE24}" type="pres">
      <dgm:prSet presAssocID="{99914326-083D-44E4-8504-7672A8852864}" presName="sibSpaceTwo" presStyleCnt="0"/>
      <dgm:spPr/>
      <dgm:t>
        <a:bodyPr/>
        <a:lstStyle/>
        <a:p>
          <a:endParaRPr lang="hr-HR"/>
        </a:p>
      </dgm:t>
    </dgm:pt>
    <dgm:pt modelId="{5B999BA3-FA84-4D00-84EC-ABA4DD85CC5A}" type="pres">
      <dgm:prSet presAssocID="{BBABBB94-1B75-4854-AEE4-E2761D580C59}" presName="vertTwo" presStyleCnt="0"/>
      <dgm:spPr/>
      <dgm:t>
        <a:bodyPr/>
        <a:lstStyle/>
        <a:p>
          <a:endParaRPr lang="hr-HR"/>
        </a:p>
      </dgm:t>
    </dgm:pt>
    <dgm:pt modelId="{CC1504CB-8745-48CF-BC82-2687112C1776}" type="pres">
      <dgm:prSet presAssocID="{BBABBB94-1B75-4854-AEE4-E2761D580C59}" presName="txTwo" presStyleLbl="node2" presStyleIdx="6" presStyleCnt="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8F1AF35-F148-438A-A1B2-2AFC942FB69C}" type="pres">
      <dgm:prSet presAssocID="{BBABBB94-1B75-4854-AEE4-E2761D580C59}" presName="parTransTwo" presStyleCnt="0"/>
      <dgm:spPr/>
      <dgm:t>
        <a:bodyPr/>
        <a:lstStyle/>
        <a:p>
          <a:endParaRPr lang="hr-HR"/>
        </a:p>
      </dgm:t>
    </dgm:pt>
    <dgm:pt modelId="{ED5363E7-A8CE-4AEA-A255-1A9AA26975EC}" type="pres">
      <dgm:prSet presAssocID="{BBABBB94-1B75-4854-AEE4-E2761D580C59}" presName="horzTwo" presStyleCnt="0"/>
      <dgm:spPr/>
      <dgm:t>
        <a:bodyPr/>
        <a:lstStyle/>
        <a:p>
          <a:endParaRPr lang="hr-HR"/>
        </a:p>
      </dgm:t>
    </dgm:pt>
    <dgm:pt modelId="{7B1D643C-56A9-4658-BA84-01D1EB3E75CC}" type="pres">
      <dgm:prSet presAssocID="{CFBF9F6E-E13D-47AB-8278-39A886CA598F}" presName="vertThree" presStyleCnt="0"/>
      <dgm:spPr/>
      <dgm:t>
        <a:bodyPr/>
        <a:lstStyle/>
        <a:p>
          <a:endParaRPr lang="hr-HR"/>
        </a:p>
      </dgm:t>
    </dgm:pt>
    <dgm:pt modelId="{F7F0A214-A15A-43AD-A81E-69F45F250071}" type="pres">
      <dgm:prSet presAssocID="{CFBF9F6E-E13D-47AB-8278-39A886CA598F}" presName="txThree" presStyleLbl="node3" presStyleIdx="6" presStyleCnt="9" custScaleY="12514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7F6D781-1C54-43D1-833A-5DD477F22EF5}" type="pres">
      <dgm:prSet presAssocID="{CFBF9F6E-E13D-47AB-8278-39A886CA598F}" presName="horzThree" presStyleCnt="0"/>
      <dgm:spPr/>
      <dgm:t>
        <a:bodyPr/>
        <a:lstStyle/>
        <a:p>
          <a:endParaRPr lang="hr-HR"/>
        </a:p>
      </dgm:t>
    </dgm:pt>
    <dgm:pt modelId="{548137D5-6C32-4F61-8A52-A70274CAB7FE}" type="pres">
      <dgm:prSet presAssocID="{A11DD0BD-2948-4BCE-895F-055285E3450A}" presName="sibSpaceTwo" presStyleCnt="0"/>
      <dgm:spPr/>
      <dgm:t>
        <a:bodyPr/>
        <a:lstStyle/>
        <a:p>
          <a:endParaRPr lang="hr-HR"/>
        </a:p>
      </dgm:t>
    </dgm:pt>
    <dgm:pt modelId="{F3B02EEA-5DE3-4B58-BF98-7C08DF819AF1}" type="pres">
      <dgm:prSet presAssocID="{68595814-8B64-4B28-83FD-060D4DA343E3}" presName="vertTwo" presStyleCnt="0"/>
      <dgm:spPr/>
      <dgm:t>
        <a:bodyPr/>
        <a:lstStyle/>
        <a:p>
          <a:endParaRPr lang="hr-HR"/>
        </a:p>
      </dgm:t>
    </dgm:pt>
    <dgm:pt modelId="{93E80C5B-6758-4B9C-B5EE-8D110DE4E369}" type="pres">
      <dgm:prSet presAssocID="{68595814-8B64-4B28-83FD-060D4DA343E3}" presName="txTwo" presStyleLbl="node2" presStyleIdx="7" presStyleCnt="9" custScaleX="12891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1B3C323-5C76-4475-BA80-9958B5CFE44E}" type="pres">
      <dgm:prSet presAssocID="{68595814-8B64-4B28-83FD-060D4DA343E3}" presName="parTransTwo" presStyleCnt="0"/>
      <dgm:spPr/>
      <dgm:t>
        <a:bodyPr/>
        <a:lstStyle/>
        <a:p>
          <a:endParaRPr lang="hr-HR"/>
        </a:p>
      </dgm:t>
    </dgm:pt>
    <dgm:pt modelId="{AFFB11D4-B1D8-4E90-966F-B43F46E6A9DD}" type="pres">
      <dgm:prSet presAssocID="{68595814-8B64-4B28-83FD-060D4DA343E3}" presName="horzTwo" presStyleCnt="0"/>
      <dgm:spPr/>
      <dgm:t>
        <a:bodyPr/>
        <a:lstStyle/>
        <a:p>
          <a:endParaRPr lang="hr-HR"/>
        </a:p>
      </dgm:t>
    </dgm:pt>
    <dgm:pt modelId="{BB8BA898-A682-421F-91ED-042487499B24}" type="pres">
      <dgm:prSet presAssocID="{1D492841-90BD-4598-9B99-2D00290D196D}" presName="vertThree" presStyleCnt="0"/>
      <dgm:spPr/>
      <dgm:t>
        <a:bodyPr/>
        <a:lstStyle/>
        <a:p>
          <a:endParaRPr lang="hr-HR"/>
        </a:p>
      </dgm:t>
    </dgm:pt>
    <dgm:pt modelId="{11967D65-ACB9-4FEF-830A-02A33912B7B5}" type="pres">
      <dgm:prSet presAssocID="{1D492841-90BD-4598-9B99-2D00290D196D}" presName="txThree" presStyleLbl="node3" presStyleIdx="7" presStyleCnt="9" custScaleX="112377" custScaleY="32924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44F2AC1-9040-430F-8A6C-F9427954239F}" type="pres">
      <dgm:prSet presAssocID="{1D492841-90BD-4598-9B99-2D00290D196D}" presName="horzThree" presStyleCnt="0"/>
      <dgm:spPr/>
      <dgm:t>
        <a:bodyPr/>
        <a:lstStyle/>
        <a:p>
          <a:endParaRPr lang="hr-HR"/>
        </a:p>
      </dgm:t>
    </dgm:pt>
    <dgm:pt modelId="{DF372056-3547-4F3F-8228-F9928A27230F}" type="pres">
      <dgm:prSet presAssocID="{B4AFBC04-2226-4D7B-A5A8-7F54A425498B}" presName="sibSpaceTwo" presStyleCnt="0"/>
      <dgm:spPr/>
      <dgm:t>
        <a:bodyPr/>
        <a:lstStyle/>
        <a:p>
          <a:endParaRPr lang="hr-HR"/>
        </a:p>
      </dgm:t>
    </dgm:pt>
    <dgm:pt modelId="{9C291B3F-CB67-4A1F-97C5-419A97400E45}" type="pres">
      <dgm:prSet presAssocID="{6F5C0521-FC2A-421F-8D28-3619174BF04C}" presName="vertTwo" presStyleCnt="0"/>
      <dgm:spPr/>
      <dgm:t>
        <a:bodyPr/>
        <a:lstStyle/>
        <a:p>
          <a:endParaRPr lang="hr-HR"/>
        </a:p>
      </dgm:t>
    </dgm:pt>
    <dgm:pt modelId="{E59A48C2-D98C-44A3-9F82-6B7453EF6E32}" type="pres">
      <dgm:prSet presAssocID="{6F5C0521-FC2A-421F-8D28-3619174BF04C}" presName="txTwo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D1FF3F6-3BA7-4F3E-B593-0588FCE5AE7D}" type="pres">
      <dgm:prSet presAssocID="{6F5C0521-FC2A-421F-8D28-3619174BF04C}" presName="parTransTwo" presStyleCnt="0"/>
      <dgm:spPr/>
      <dgm:t>
        <a:bodyPr/>
        <a:lstStyle/>
        <a:p>
          <a:endParaRPr lang="hr-HR"/>
        </a:p>
      </dgm:t>
    </dgm:pt>
    <dgm:pt modelId="{AC60F1BB-292B-4E65-9EAE-F95AE32043E3}" type="pres">
      <dgm:prSet presAssocID="{6F5C0521-FC2A-421F-8D28-3619174BF04C}" presName="horzTwo" presStyleCnt="0"/>
      <dgm:spPr/>
      <dgm:t>
        <a:bodyPr/>
        <a:lstStyle/>
        <a:p>
          <a:endParaRPr lang="hr-HR"/>
        </a:p>
      </dgm:t>
    </dgm:pt>
    <dgm:pt modelId="{F4DBAF9F-3251-4EF0-BB72-34B532AAAF1C}" type="pres">
      <dgm:prSet presAssocID="{C62E6C72-D1C1-48BE-A1BA-520168004101}" presName="vertThree" presStyleCnt="0"/>
      <dgm:spPr/>
      <dgm:t>
        <a:bodyPr/>
        <a:lstStyle/>
        <a:p>
          <a:endParaRPr lang="hr-HR"/>
        </a:p>
      </dgm:t>
    </dgm:pt>
    <dgm:pt modelId="{163F5494-9189-4E56-8A5B-183BA6AAEB90}" type="pres">
      <dgm:prSet presAssocID="{C62E6C72-D1C1-48BE-A1BA-520168004101}" presName="txThree" presStyleLbl="node3" presStyleIdx="8" presStyleCnt="9" custScaleX="122391" custScaleY="32832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5A1375E-5462-40AD-8E50-856C0102B5C6}" type="pres">
      <dgm:prSet presAssocID="{C62E6C72-D1C1-48BE-A1BA-520168004101}" presName="horzThree" presStyleCnt="0"/>
      <dgm:spPr/>
      <dgm:t>
        <a:bodyPr/>
        <a:lstStyle/>
        <a:p>
          <a:endParaRPr lang="hr-HR"/>
        </a:p>
      </dgm:t>
    </dgm:pt>
  </dgm:ptLst>
  <dgm:cxnLst>
    <dgm:cxn modelId="{F55BA8DC-CBB5-4F23-A390-C944E1908D85}" type="presOf" srcId="{D7031F9A-A9E1-48F2-9B23-BD5AF4DD30BC}" destId="{C5666E9D-97E6-4B73-A641-A17381B82C2C}" srcOrd="0" destOrd="0" presId="urn:microsoft.com/office/officeart/2005/8/layout/hierarchy4"/>
    <dgm:cxn modelId="{6AA20CF2-404D-4818-B87F-F88B74582457}" type="presOf" srcId="{2ADC1832-9D42-47F0-A438-554B5685E544}" destId="{B6925E30-0BA2-4049-9F49-816AFC2DBF62}" srcOrd="0" destOrd="0" presId="urn:microsoft.com/office/officeart/2005/8/layout/hierarchy4"/>
    <dgm:cxn modelId="{1764055E-8321-4885-9C63-4D5152768BC8}" type="presOf" srcId="{68595814-8B64-4B28-83FD-060D4DA343E3}" destId="{93E80C5B-6758-4B9C-B5EE-8D110DE4E369}" srcOrd="0" destOrd="0" presId="urn:microsoft.com/office/officeart/2005/8/layout/hierarchy4"/>
    <dgm:cxn modelId="{3CB42936-94D4-4C3B-9745-50B2C9B2CB82}" srcId="{86CD87F1-DFFD-4485-9ED3-8FAA0DC3FFC5}" destId="{FA2BF45A-D8B5-4BDE-B399-F741AD96F52E}" srcOrd="3" destOrd="0" parTransId="{68682613-5917-4AD1-8DDA-F37FC9641FBC}" sibTransId="{480E3F22-492F-4651-8350-7A92248B6938}"/>
    <dgm:cxn modelId="{D01D5B21-6782-46EC-9A56-AF708D361115}" srcId="{68595814-8B64-4B28-83FD-060D4DA343E3}" destId="{1D492841-90BD-4598-9B99-2D00290D196D}" srcOrd="0" destOrd="0" parTransId="{979B8CB0-E6E8-4812-9156-5A711F9FFB55}" sibTransId="{72C933E4-C202-4C4D-ABB5-CCF97DA1220B}"/>
    <dgm:cxn modelId="{B067E2B1-BDBD-4859-BB7A-1BF758855993}" type="presOf" srcId="{B76660AC-024F-4616-9E85-EA6ECF4AA495}" destId="{8F1AF8DB-14F7-45E9-A7F2-9BEBF35E930D}" srcOrd="0" destOrd="0" presId="urn:microsoft.com/office/officeart/2005/8/layout/hierarchy4"/>
    <dgm:cxn modelId="{B96BC0CB-9CAD-44EF-822E-2361537866D7}" srcId="{86CD87F1-DFFD-4485-9ED3-8FAA0DC3FFC5}" destId="{5D002B5D-2CC7-4BB9-9EAA-51FFC2576C97}" srcOrd="5" destOrd="0" parTransId="{6945D51E-FEB2-4D31-B03C-6CA53B33AE06}" sibTransId="{99914326-083D-44E4-8504-7672A8852864}"/>
    <dgm:cxn modelId="{9D46D4C2-42B4-488B-B329-CA86CCEDE64E}" srcId="{6F5C0521-FC2A-421F-8D28-3619174BF04C}" destId="{C62E6C72-D1C1-48BE-A1BA-520168004101}" srcOrd="0" destOrd="0" parTransId="{082CB548-1A79-4DF6-B57A-D0659B502D7B}" sibTransId="{1C963526-9D7D-40AC-B7BB-2B3EE2315CB5}"/>
    <dgm:cxn modelId="{9045D2A3-3AFF-453D-8511-BF049D987C0A}" srcId="{86CD87F1-DFFD-4485-9ED3-8FAA0DC3FFC5}" destId="{6F5C0521-FC2A-421F-8D28-3619174BF04C}" srcOrd="8" destOrd="0" parTransId="{48DBFFEB-F45B-46DA-9D9C-1A842C454891}" sibTransId="{7F744CD6-5060-4866-945E-36E5B8C46527}"/>
    <dgm:cxn modelId="{9BB97627-37F8-4653-83AC-2B9C4C9A43A8}" srcId="{842EFC1A-BBCB-4995-B2EB-CB66646AD219}" destId="{86CD87F1-DFFD-4485-9ED3-8FAA0DC3FFC5}" srcOrd="0" destOrd="0" parTransId="{FB42E021-5173-469D-813D-0D5B3D0F9899}" sibTransId="{3388A779-A0DC-4A56-956F-D150B060FB72}"/>
    <dgm:cxn modelId="{F5986581-02A2-4319-A72A-BADD688B7D58}" type="presOf" srcId="{685820A1-33ED-4B7B-9BF1-E840192DEB5A}" destId="{528CFABA-BEA7-4510-90A0-E64778BF3EE3}" srcOrd="0" destOrd="0" presId="urn:microsoft.com/office/officeart/2005/8/layout/hierarchy4"/>
    <dgm:cxn modelId="{5D0CCDD5-E2B3-4F2F-9AB5-5A6497092866}" type="presOf" srcId="{842EFC1A-BBCB-4995-B2EB-CB66646AD219}" destId="{B452F49E-289F-4A97-9E0C-C6AEB23D1842}" srcOrd="0" destOrd="0" presId="urn:microsoft.com/office/officeart/2005/8/layout/hierarchy4"/>
    <dgm:cxn modelId="{BCBB955A-256D-4A73-B6EE-4601F47A482C}" srcId="{FA2BF45A-D8B5-4BDE-B399-F741AD96F52E}" destId="{DEC21D3A-2771-4286-B1CA-B9852103E772}" srcOrd="0" destOrd="0" parTransId="{291445BE-AD55-418D-8A76-1775EC3B0BC8}" sibTransId="{667A2C73-31FB-4C90-8E4E-C9861B10D09A}"/>
    <dgm:cxn modelId="{227B919B-EB0F-4738-8DD8-90D36FCB0AE2}" type="presOf" srcId="{20C3163C-EBA8-4675-8299-BB73466DE734}" destId="{1C0F940E-1B99-4E28-A672-83F7DE5853C3}" srcOrd="0" destOrd="0" presId="urn:microsoft.com/office/officeart/2005/8/layout/hierarchy4"/>
    <dgm:cxn modelId="{E63B626A-9470-4253-BF8E-472B10964858}" srcId="{20C3163C-EBA8-4675-8299-BB73466DE734}" destId="{D7031F9A-A9E1-48F2-9B23-BD5AF4DD30BC}" srcOrd="0" destOrd="0" parTransId="{2249FDCF-9C0B-4501-8C9E-1A4F098B5C91}" sibTransId="{A6ADB770-68D7-4FF7-97FB-DA4D9FFBC2CA}"/>
    <dgm:cxn modelId="{367E4160-9D0A-432D-859D-0BCCA6F6FB94}" type="presOf" srcId="{CFBF9F6E-E13D-47AB-8278-39A886CA598F}" destId="{F7F0A214-A15A-43AD-A81E-69F45F250071}" srcOrd="0" destOrd="0" presId="urn:microsoft.com/office/officeart/2005/8/layout/hierarchy4"/>
    <dgm:cxn modelId="{2B401F94-0B7A-4B35-850A-BE49107EE8EB}" type="presOf" srcId="{3AAAE588-E037-4A78-BB4B-702B6BD69638}" destId="{EBC1FDBE-0D6D-4277-9518-884F1C171673}" srcOrd="0" destOrd="0" presId="urn:microsoft.com/office/officeart/2005/8/layout/hierarchy4"/>
    <dgm:cxn modelId="{58F0A927-8B52-4EC6-9410-F2FFB7C1BBE6}" srcId="{86CD87F1-DFFD-4485-9ED3-8FAA0DC3FFC5}" destId="{7BCB162A-A622-499B-B33D-F0BD6F8A51C3}" srcOrd="2" destOrd="0" parTransId="{FFD46F0E-1D23-44B5-9244-4190ACCD9EB0}" sibTransId="{B28ADB5A-72DC-4ED5-A070-8C9A36EF7DCB}"/>
    <dgm:cxn modelId="{BA19A2DA-2EF3-4F23-863E-6ABE9B8F5F38}" type="presOf" srcId="{1D492841-90BD-4598-9B99-2D00290D196D}" destId="{11967D65-ACB9-4FEF-830A-02A33912B7B5}" srcOrd="0" destOrd="0" presId="urn:microsoft.com/office/officeart/2005/8/layout/hierarchy4"/>
    <dgm:cxn modelId="{39EA3029-1ACD-41A8-AE39-C8931BE98053}" srcId="{86CD87F1-DFFD-4485-9ED3-8FAA0DC3FFC5}" destId="{68595814-8B64-4B28-83FD-060D4DA343E3}" srcOrd="7" destOrd="0" parTransId="{96990B3B-C3A1-45D3-A6D0-BE34CCE0F18C}" sibTransId="{B4AFBC04-2226-4D7B-A5A8-7F54A425498B}"/>
    <dgm:cxn modelId="{7056A0ED-CEC9-4D73-90D7-616B612E8F05}" type="presOf" srcId="{FA2BF45A-D8B5-4BDE-B399-F741AD96F52E}" destId="{4BF60536-7762-4717-AD41-27D5EEB30073}" srcOrd="0" destOrd="0" presId="urn:microsoft.com/office/officeart/2005/8/layout/hierarchy4"/>
    <dgm:cxn modelId="{4889532A-3CEF-4DC8-A43B-F235E4DF588A}" type="presOf" srcId="{DEC21D3A-2771-4286-B1CA-B9852103E772}" destId="{71756EA6-5F84-4E66-97B6-C93ED82C4276}" srcOrd="0" destOrd="0" presId="urn:microsoft.com/office/officeart/2005/8/layout/hierarchy4"/>
    <dgm:cxn modelId="{943BF548-F890-4CE4-B1D1-72AEBB6F6463}" type="presOf" srcId="{5D002B5D-2CC7-4BB9-9EAA-51FFC2576C97}" destId="{70A6062B-8AB9-4B74-8965-E81D5F97F16B}" srcOrd="0" destOrd="0" presId="urn:microsoft.com/office/officeart/2005/8/layout/hierarchy4"/>
    <dgm:cxn modelId="{DC563797-F207-4854-A1F2-300899E92E86}" type="presOf" srcId="{C62E6C72-D1C1-48BE-A1BA-520168004101}" destId="{163F5494-9189-4E56-8A5B-183BA6AAEB90}" srcOrd="0" destOrd="0" presId="urn:microsoft.com/office/officeart/2005/8/layout/hierarchy4"/>
    <dgm:cxn modelId="{824ECA5A-F718-44C7-9D2B-6836A169AA10}" type="presOf" srcId="{C49473EF-082D-48BD-88F4-4DBDEB6AC7B7}" destId="{CF3D5938-FD55-4FC5-87B0-CD0655B2C2C8}" srcOrd="0" destOrd="0" presId="urn:microsoft.com/office/officeart/2005/8/layout/hierarchy4"/>
    <dgm:cxn modelId="{806F2C0D-1497-4369-B3A9-11F61C25BC75}" srcId="{86CD87F1-DFFD-4485-9ED3-8FAA0DC3FFC5}" destId="{2ADC1832-9D42-47F0-A438-554B5685E544}" srcOrd="1" destOrd="0" parTransId="{029C75D8-F72D-4EEB-9BA4-950D1FB74416}" sibTransId="{F8B04ABB-C3DA-4090-BA6B-276E66CE5410}"/>
    <dgm:cxn modelId="{EF56904C-219B-47A8-9FF1-F16DAEEF0EFB}" srcId="{86CD87F1-DFFD-4485-9ED3-8FAA0DC3FFC5}" destId="{20C3163C-EBA8-4675-8299-BB73466DE734}" srcOrd="0" destOrd="0" parTransId="{6E7289F0-0DB1-49C9-9474-D29CE517C909}" sibTransId="{F0CB809E-9CDF-4672-B41B-B7CE218D5316}"/>
    <dgm:cxn modelId="{6A52C901-7743-4E55-9117-A7BB5C38F433}" srcId="{86CD87F1-DFFD-4485-9ED3-8FAA0DC3FFC5}" destId="{3AAAE588-E037-4A78-BB4B-702B6BD69638}" srcOrd="4" destOrd="0" parTransId="{5E19A418-E2EA-4E65-8C8A-AA0504031C11}" sibTransId="{B9C5A462-DDFF-416C-B18A-1C84ABED8CD5}"/>
    <dgm:cxn modelId="{A2EB94F5-B4D3-4469-8C65-883ABB8A4E1A}" srcId="{86CD87F1-DFFD-4485-9ED3-8FAA0DC3FFC5}" destId="{BBABBB94-1B75-4854-AEE4-E2761D580C59}" srcOrd="6" destOrd="0" parTransId="{73B5A736-D1D3-456D-9C35-4401A2833FBF}" sibTransId="{A11DD0BD-2948-4BCE-895F-055285E3450A}"/>
    <dgm:cxn modelId="{7CCB6576-5C5B-444E-A68F-6B0F42C17953}" type="presOf" srcId="{95447A40-5932-41DA-B373-398538D933E6}" destId="{F5BBA843-1D9F-4155-94AC-76213D3F65E7}" srcOrd="0" destOrd="0" presId="urn:microsoft.com/office/officeart/2005/8/layout/hierarchy4"/>
    <dgm:cxn modelId="{BA7F5EE9-A2B9-4B02-AC4A-861238C5175D}" type="presOf" srcId="{BBABBB94-1B75-4854-AEE4-E2761D580C59}" destId="{CC1504CB-8745-48CF-BC82-2687112C1776}" srcOrd="0" destOrd="0" presId="urn:microsoft.com/office/officeart/2005/8/layout/hierarchy4"/>
    <dgm:cxn modelId="{B2244961-3CAA-4151-A139-1EBD716E1E3C}" srcId="{BBABBB94-1B75-4854-AEE4-E2761D580C59}" destId="{CFBF9F6E-E13D-47AB-8278-39A886CA598F}" srcOrd="0" destOrd="0" parTransId="{83BD0DEF-E929-4BB3-9F60-46A3E6E74831}" sibTransId="{97284CC5-5BC8-4B38-8548-D37DAA5427CA}"/>
    <dgm:cxn modelId="{A41459ED-8E1E-4B2F-A9EC-134FE106B8D4}" srcId="{3AAAE588-E037-4A78-BB4B-702B6BD69638}" destId="{685820A1-33ED-4B7B-9BF1-E840192DEB5A}" srcOrd="0" destOrd="0" parTransId="{3D3A293C-6AC6-45C6-9441-BA6054AC6D4E}" sibTransId="{1E73D0CE-3488-467E-B4FE-13E45658A8B2}"/>
    <dgm:cxn modelId="{0825B388-5E70-4614-8983-B939070AC15E}" type="presOf" srcId="{6F5C0521-FC2A-421F-8D28-3619174BF04C}" destId="{E59A48C2-D98C-44A3-9F82-6B7453EF6E32}" srcOrd="0" destOrd="0" presId="urn:microsoft.com/office/officeart/2005/8/layout/hierarchy4"/>
    <dgm:cxn modelId="{63BD872F-0657-41BF-82DB-76D7FF940563}" type="presOf" srcId="{7BCB162A-A622-499B-B33D-F0BD6F8A51C3}" destId="{021E01C7-C0DA-4330-BA82-BE6F7EA9D760}" srcOrd="0" destOrd="0" presId="urn:microsoft.com/office/officeart/2005/8/layout/hierarchy4"/>
    <dgm:cxn modelId="{604BC446-65E1-443D-AFEB-AA62FD43ABDA}" srcId="{2ADC1832-9D42-47F0-A438-554B5685E544}" destId="{95447A40-5932-41DA-B373-398538D933E6}" srcOrd="0" destOrd="0" parTransId="{A555F088-0E4E-4498-A208-5B83BB6C794A}" sibTransId="{9C0C74C7-8CC0-4695-8CBE-DCE3A3FB30C6}"/>
    <dgm:cxn modelId="{345F0A83-4C06-47F2-8611-B263BDED7542}" srcId="{5D002B5D-2CC7-4BB9-9EAA-51FFC2576C97}" destId="{C49473EF-082D-48BD-88F4-4DBDEB6AC7B7}" srcOrd="0" destOrd="0" parTransId="{16EE96CD-C96F-4F6A-A4CB-90C6EF6BD668}" sibTransId="{9D429144-7744-4783-B0CC-34BC0DB40FEB}"/>
    <dgm:cxn modelId="{6678CBBA-0EDF-43E6-A569-52985798235D}" srcId="{7BCB162A-A622-499B-B33D-F0BD6F8A51C3}" destId="{B76660AC-024F-4616-9E85-EA6ECF4AA495}" srcOrd="0" destOrd="0" parTransId="{6DA9931F-8BC1-4A57-97BE-12E48F481E76}" sibTransId="{56124148-8DED-42F1-9B1B-47069131638F}"/>
    <dgm:cxn modelId="{69D81350-FBD7-4FAA-BFB4-BD27CC174109}" type="presOf" srcId="{86CD87F1-DFFD-4485-9ED3-8FAA0DC3FFC5}" destId="{B903CAB0-E8A4-450C-90C9-F89B9246C93E}" srcOrd="0" destOrd="0" presId="urn:microsoft.com/office/officeart/2005/8/layout/hierarchy4"/>
    <dgm:cxn modelId="{CBE7FC70-6C8B-4B52-88B7-B4F7CB6596E5}" type="presParOf" srcId="{B452F49E-289F-4A97-9E0C-C6AEB23D1842}" destId="{837FDAB5-F62E-4CEE-BB28-421615A8DDCE}" srcOrd="0" destOrd="0" presId="urn:microsoft.com/office/officeart/2005/8/layout/hierarchy4"/>
    <dgm:cxn modelId="{C232CA54-0D41-445D-A97E-1B40C2975FB9}" type="presParOf" srcId="{837FDAB5-F62E-4CEE-BB28-421615A8DDCE}" destId="{B903CAB0-E8A4-450C-90C9-F89B9246C93E}" srcOrd="0" destOrd="0" presId="urn:microsoft.com/office/officeart/2005/8/layout/hierarchy4"/>
    <dgm:cxn modelId="{2DF212A1-7844-4BEA-984E-B4C584186726}" type="presParOf" srcId="{837FDAB5-F62E-4CEE-BB28-421615A8DDCE}" destId="{8F61E130-A205-49F1-AED4-715E1A27AF4C}" srcOrd="1" destOrd="0" presId="urn:microsoft.com/office/officeart/2005/8/layout/hierarchy4"/>
    <dgm:cxn modelId="{E6661C20-F0B8-4B28-9762-460C44AA0593}" type="presParOf" srcId="{837FDAB5-F62E-4CEE-BB28-421615A8DDCE}" destId="{7688BD06-FF35-4BEF-9253-C105141038CD}" srcOrd="2" destOrd="0" presId="urn:microsoft.com/office/officeart/2005/8/layout/hierarchy4"/>
    <dgm:cxn modelId="{D6B54960-22FF-47D3-9BDE-0E287DAB9090}" type="presParOf" srcId="{7688BD06-FF35-4BEF-9253-C105141038CD}" destId="{18FCFCC8-CEA1-4DE1-BE01-80747B802418}" srcOrd="0" destOrd="0" presId="urn:microsoft.com/office/officeart/2005/8/layout/hierarchy4"/>
    <dgm:cxn modelId="{772B67DE-D006-40F7-AB26-92F8FAB80AD8}" type="presParOf" srcId="{18FCFCC8-CEA1-4DE1-BE01-80747B802418}" destId="{1C0F940E-1B99-4E28-A672-83F7DE5853C3}" srcOrd="0" destOrd="0" presId="urn:microsoft.com/office/officeart/2005/8/layout/hierarchy4"/>
    <dgm:cxn modelId="{69B563AF-E6E0-4B95-84A9-06100EAB6AB8}" type="presParOf" srcId="{18FCFCC8-CEA1-4DE1-BE01-80747B802418}" destId="{AC6B0E6B-BDCE-41EE-B235-9FADE7D00B10}" srcOrd="1" destOrd="0" presId="urn:microsoft.com/office/officeart/2005/8/layout/hierarchy4"/>
    <dgm:cxn modelId="{3FBC4BE0-548C-47E3-8CE2-53C169E14976}" type="presParOf" srcId="{18FCFCC8-CEA1-4DE1-BE01-80747B802418}" destId="{3F603C02-BDF6-4471-9105-606D7A139372}" srcOrd="2" destOrd="0" presId="urn:microsoft.com/office/officeart/2005/8/layout/hierarchy4"/>
    <dgm:cxn modelId="{40D87B44-FBFF-4C94-9062-4AB95FD7042F}" type="presParOf" srcId="{3F603C02-BDF6-4471-9105-606D7A139372}" destId="{D648A6D5-474E-407C-91CD-03EDD508F7A7}" srcOrd="0" destOrd="0" presId="urn:microsoft.com/office/officeart/2005/8/layout/hierarchy4"/>
    <dgm:cxn modelId="{5B35617A-1FD0-45AF-985E-A45ECC2A26C2}" type="presParOf" srcId="{D648A6D5-474E-407C-91CD-03EDD508F7A7}" destId="{C5666E9D-97E6-4B73-A641-A17381B82C2C}" srcOrd="0" destOrd="0" presId="urn:microsoft.com/office/officeart/2005/8/layout/hierarchy4"/>
    <dgm:cxn modelId="{CC38A25C-4929-49B6-BC48-D55D0AF5B1DD}" type="presParOf" srcId="{D648A6D5-474E-407C-91CD-03EDD508F7A7}" destId="{E3BC625C-DB44-425A-9904-F3980CEFED04}" srcOrd="1" destOrd="0" presId="urn:microsoft.com/office/officeart/2005/8/layout/hierarchy4"/>
    <dgm:cxn modelId="{33B1EE98-7CD7-49E5-9A3E-44316C546EF0}" type="presParOf" srcId="{7688BD06-FF35-4BEF-9253-C105141038CD}" destId="{DC6E7986-F7AF-42EB-B418-75DF277DB55F}" srcOrd="1" destOrd="0" presId="urn:microsoft.com/office/officeart/2005/8/layout/hierarchy4"/>
    <dgm:cxn modelId="{0C7B347C-7FB6-455C-80C8-66741DADC6A5}" type="presParOf" srcId="{7688BD06-FF35-4BEF-9253-C105141038CD}" destId="{5A869B72-6B32-466A-9F12-C69E1673AC90}" srcOrd="2" destOrd="0" presId="urn:microsoft.com/office/officeart/2005/8/layout/hierarchy4"/>
    <dgm:cxn modelId="{A3B20874-9E5E-4C82-8C7C-1B895C88EE98}" type="presParOf" srcId="{5A869B72-6B32-466A-9F12-C69E1673AC90}" destId="{B6925E30-0BA2-4049-9F49-816AFC2DBF62}" srcOrd="0" destOrd="0" presId="urn:microsoft.com/office/officeart/2005/8/layout/hierarchy4"/>
    <dgm:cxn modelId="{A88487E3-AEBA-4667-9EB8-66CC4FB75BFF}" type="presParOf" srcId="{5A869B72-6B32-466A-9F12-C69E1673AC90}" destId="{50F4A897-CCE5-44CC-8536-14F197BFAB7F}" srcOrd="1" destOrd="0" presId="urn:microsoft.com/office/officeart/2005/8/layout/hierarchy4"/>
    <dgm:cxn modelId="{977315E7-0003-4B40-AE9E-6739F911A05F}" type="presParOf" srcId="{5A869B72-6B32-466A-9F12-C69E1673AC90}" destId="{545DB20F-DC91-4169-AEF7-354BF552F604}" srcOrd="2" destOrd="0" presId="urn:microsoft.com/office/officeart/2005/8/layout/hierarchy4"/>
    <dgm:cxn modelId="{DEE68981-DD77-416E-825D-155E36A895C1}" type="presParOf" srcId="{545DB20F-DC91-4169-AEF7-354BF552F604}" destId="{F5831C6A-365A-4E51-8B4E-624C39F815A4}" srcOrd="0" destOrd="0" presId="urn:microsoft.com/office/officeart/2005/8/layout/hierarchy4"/>
    <dgm:cxn modelId="{D2462EF0-A0AA-4495-9C53-F609234230C2}" type="presParOf" srcId="{F5831C6A-365A-4E51-8B4E-624C39F815A4}" destId="{F5BBA843-1D9F-4155-94AC-76213D3F65E7}" srcOrd="0" destOrd="0" presId="urn:microsoft.com/office/officeart/2005/8/layout/hierarchy4"/>
    <dgm:cxn modelId="{DEF81759-DC80-4D08-B000-B8FFDA2FAF39}" type="presParOf" srcId="{F5831C6A-365A-4E51-8B4E-624C39F815A4}" destId="{819ADEC7-566A-4A5E-8ACB-90EE5AA007CF}" srcOrd="1" destOrd="0" presId="urn:microsoft.com/office/officeart/2005/8/layout/hierarchy4"/>
    <dgm:cxn modelId="{A03B2009-ACFC-4411-9DBC-2205D1BFB753}" type="presParOf" srcId="{7688BD06-FF35-4BEF-9253-C105141038CD}" destId="{99A91815-75C8-469A-9E74-E2D314616B94}" srcOrd="3" destOrd="0" presId="urn:microsoft.com/office/officeart/2005/8/layout/hierarchy4"/>
    <dgm:cxn modelId="{0462D96E-0AEE-43BB-82FA-6B28867750CA}" type="presParOf" srcId="{7688BD06-FF35-4BEF-9253-C105141038CD}" destId="{730977EE-3E3C-4020-9A7D-377995567C5C}" srcOrd="4" destOrd="0" presId="urn:microsoft.com/office/officeart/2005/8/layout/hierarchy4"/>
    <dgm:cxn modelId="{561C519E-34A1-482C-B09E-4348A2EE4A33}" type="presParOf" srcId="{730977EE-3E3C-4020-9A7D-377995567C5C}" destId="{021E01C7-C0DA-4330-BA82-BE6F7EA9D760}" srcOrd="0" destOrd="0" presId="urn:microsoft.com/office/officeart/2005/8/layout/hierarchy4"/>
    <dgm:cxn modelId="{828DCE9E-C1B3-4BFD-A191-C06658C21389}" type="presParOf" srcId="{730977EE-3E3C-4020-9A7D-377995567C5C}" destId="{D675B519-3450-4138-94DA-30A9CE19764A}" srcOrd="1" destOrd="0" presId="urn:microsoft.com/office/officeart/2005/8/layout/hierarchy4"/>
    <dgm:cxn modelId="{69E65B59-E7EF-4E8B-8A1F-7754F0B337AB}" type="presParOf" srcId="{730977EE-3E3C-4020-9A7D-377995567C5C}" destId="{8821963E-CCC6-4264-8362-5C13BB770555}" srcOrd="2" destOrd="0" presId="urn:microsoft.com/office/officeart/2005/8/layout/hierarchy4"/>
    <dgm:cxn modelId="{05F62037-8CB8-44B0-824B-7D742D5130E2}" type="presParOf" srcId="{8821963E-CCC6-4264-8362-5C13BB770555}" destId="{5ACE42B1-9F4C-4782-BA6E-DCF80416DE54}" srcOrd="0" destOrd="0" presId="urn:microsoft.com/office/officeart/2005/8/layout/hierarchy4"/>
    <dgm:cxn modelId="{EAD29607-3B5A-4A6D-A1FA-D4633C7F0AF2}" type="presParOf" srcId="{5ACE42B1-9F4C-4782-BA6E-DCF80416DE54}" destId="{8F1AF8DB-14F7-45E9-A7F2-9BEBF35E930D}" srcOrd="0" destOrd="0" presId="urn:microsoft.com/office/officeart/2005/8/layout/hierarchy4"/>
    <dgm:cxn modelId="{B93662F6-D771-4B19-9E63-0DEE55A89D80}" type="presParOf" srcId="{5ACE42B1-9F4C-4782-BA6E-DCF80416DE54}" destId="{3FD4A742-53F2-4744-B085-CA16FB6718F7}" srcOrd="1" destOrd="0" presId="urn:microsoft.com/office/officeart/2005/8/layout/hierarchy4"/>
    <dgm:cxn modelId="{6AAD9A9C-E378-4CBC-8274-15738945BC4A}" type="presParOf" srcId="{7688BD06-FF35-4BEF-9253-C105141038CD}" destId="{17C5D3BB-8D62-4DD2-B7B3-2AA30E4325E3}" srcOrd="5" destOrd="0" presId="urn:microsoft.com/office/officeart/2005/8/layout/hierarchy4"/>
    <dgm:cxn modelId="{9DAFD141-F957-473F-9BE0-73C603EBEAA3}" type="presParOf" srcId="{7688BD06-FF35-4BEF-9253-C105141038CD}" destId="{37CDE261-C8C9-4A70-ABE6-D99B0D62F825}" srcOrd="6" destOrd="0" presId="urn:microsoft.com/office/officeart/2005/8/layout/hierarchy4"/>
    <dgm:cxn modelId="{651D20C9-DB6C-4273-ADDE-0CB610F45DA2}" type="presParOf" srcId="{37CDE261-C8C9-4A70-ABE6-D99B0D62F825}" destId="{4BF60536-7762-4717-AD41-27D5EEB30073}" srcOrd="0" destOrd="0" presId="urn:microsoft.com/office/officeart/2005/8/layout/hierarchy4"/>
    <dgm:cxn modelId="{6143C449-CCAC-408A-8627-BECC70EB0821}" type="presParOf" srcId="{37CDE261-C8C9-4A70-ABE6-D99B0D62F825}" destId="{6A32E229-E692-4D9B-B3D8-83B498F4915E}" srcOrd="1" destOrd="0" presId="urn:microsoft.com/office/officeart/2005/8/layout/hierarchy4"/>
    <dgm:cxn modelId="{293E9384-D3C4-4876-B235-F94BDD2C0ABF}" type="presParOf" srcId="{37CDE261-C8C9-4A70-ABE6-D99B0D62F825}" destId="{A14BCB11-B7BA-44CA-9FDA-B0BE210BA169}" srcOrd="2" destOrd="0" presId="urn:microsoft.com/office/officeart/2005/8/layout/hierarchy4"/>
    <dgm:cxn modelId="{D01CB392-3627-49D3-8F9D-BDCBEF08B705}" type="presParOf" srcId="{A14BCB11-B7BA-44CA-9FDA-B0BE210BA169}" destId="{40DFBF51-4B26-47EA-9751-DB7CEA1AC342}" srcOrd="0" destOrd="0" presId="urn:microsoft.com/office/officeart/2005/8/layout/hierarchy4"/>
    <dgm:cxn modelId="{878955D3-670E-4BB0-9BA1-6BE409A165AF}" type="presParOf" srcId="{40DFBF51-4B26-47EA-9751-DB7CEA1AC342}" destId="{71756EA6-5F84-4E66-97B6-C93ED82C4276}" srcOrd="0" destOrd="0" presId="urn:microsoft.com/office/officeart/2005/8/layout/hierarchy4"/>
    <dgm:cxn modelId="{B6E00DB9-8325-4564-B45A-4B751917E7FC}" type="presParOf" srcId="{40DFBF51-4B26-47EA-9751-DB7CEA1AC342}" destId="{2D96E231-33EC-4692-9B5E-CFAD15A56379}" srcOrd="1" destOrd="0" presId="urn:microsoft.com/office/officeart/2005/8/layout/hierarchy4"/>
    <dgm:cxn modelId="{D4B2EEA0-7828-4742-9442-358CFC99D694}" type="presParOf" srcId="{7688BD06-FF35-4BEF-9253-C105141038CD}" destId="{5BB5B7A1-D29D-446A-AFEB-3EABA83AC141}" srcOrd="7" destOrd="0" presId="urn:microsoft.com/office/officeart/2005/8/layout/hierarchy4"/>
    <dgm:cxn modelId="{3A112CC0-E450-4727-8BAC-A539BF160107}" type="presParOf" srcId="{7688BD06-FF35-4BEF-9253-C105141038CD}" destId="{D8B43031-A40C-47B0-922C-0D0EF059F325}" srcOrd="8" destOrd="0" presId="urn:microsoft.com/office/officeart/2005/8/layout/hierarchy4"/>
    <dgm:cxn modelId="{125137C9-5997-4B25-8F33-68B98C1F9670}" type="presParOf" srcId="{D8B43031-A40C-47B0-922C-0D0EF059F325}" destId="{EBC1FDBE-0D6D-4277-9518-884F1C171673}" srcOrd="0" destOrd="0" presId="urn:microsoft.com/office/officeart/2005/8/layout/hierarchy4"/>
    <dgm:cxn modelId="{17E2810F-BC45-4FD3-A9C8-9C9CEA122F44}" type="presParOf" srcId="{D8B43031-A40C-47B0-922C-0D0EF059F325}" destId="{4566D7C6-0AD7-4DD9-99D5-A008D08CA7B7}" srcOrd="1" destOrd="0" presId="urn:microsoft.com/office/officeart/2005/8/layout/hierarchy4"/>
    <dgm:cxn modelId="{B46EDCA7-B925-4DAE-863C-36A9A37A2194}" type="presParOf" srcId="{D8B43031-A40C-47B0-922C-0D0EF059F325}" destId="{4DBB391A-B46B-42E8-B4FC-F16D5A1E1C38}" srcOrd="2" destOrd="0" presId="urn:microsoft.com/office/officeart/2005/8/layout/hierarchy4"/>
    <dgm:cxn modelId="{6EBB2FA1-F76F-486F-8286-7BBB48CD2B73}" type="presParOf" srcId="{4DBB391A-B46B-42E8-B4FC-F16D5A1E1C38}" destId="{0DDA8481-5F39-4273-AEEF-B1475A809C70}" srcOrd="0" destOrd="0" presId="urn:microsoft.com/office/officeart/2005/8/layout/hierarchy4"/>
    <dgm:cxn modelId="{1034E477-B5D6-4145-9223-B34931299D15}" type="presParOf" srcId="{0DDA8481-5F39-4273-AEEF-B1475A809C70}" destId="{528CFABA-BEA7-4510-90A0-E64778BF3EE3}" srcOrd="0" destOrd="0" presId="urn:microsoft.com/office/officeart/2005/8/layout/hierarchy4"/>
    <dgm:cxn modelId="{B0BF5DA3-BF57-4F71-982F-23308A24C43E}" type="presParOf" srcId="{0DDA8481-5F39-4273-AEEF-B1475A809C70}" destId="{1B1CB926-5D27-4196-A6F2-8A03C01B97D9}" srcOrd="1" destOrd="0" presId="urn:microsoft.com/office/officeart/2005/8/layout/hierarchy4"/>
    <dgm:cxn modelId="{982E2D49-6DCC-4CDE-ACE3-8F0196847BA5}" type="presParOf" srcId="{7688BD06-FF35-4BEF-9253-C105141038CD}" destId="{EAC30D47-0076-4543-BE56-CA719648C868}" srcOrd="9" destOrd="0" presId="urn:microsoft.com/office/officeart/2005/8/layout/hierarchy4"/>
    <dgm:cxn modelId="{57CE307A-F2B2-4F8D-8051-DC6E7792975E}" type="presParOf" srcId="{7688BD06-FF35-4BEF-9253-C105141038CD}" destId="{A8195D6F-7555-4BB5-95BC-4DA304377F61}" srcOrd="10" destOrd="0" presId="urn:microsoft.com/office/officeart/2005/8/layout/hierarchy4"/>
    <dgm:cxn modelId="{DAD7F9CD-03AB-490C-B956-99CD36E95687}" type="presParOf" srcId="{A8195D6F-7555-4BB5-95BC-4DA304377F61}" destId="{70A6062B-8AB9-4B74-8965-E81D5F97F16B}" srcOrd="0" destOrd="0" presId="urn:microsoft.com/office/officeart/2005/8/layout/hierarchy4"/>
    <dgm:cxn modelId="{4622AA48-3D92-4D94-B48E-5BB1E0E087D4}" type="presParOf" srcId="{A8195D6F-7555-4BB5-95BC-4DA304377F61}" destId="{C1434BF4-A421-4593-86B9-7A43C55DF6C8}" srcOrd="1" destOrd="0" presId="urn:microsoft.com/office/officeart/2005/8/layout/hierarchy4"/>
    <dgm:cxn modelId="{F3231306-B754-4883-A009-4411E92384CA}" type="presParOf" srcId="{A8195D6F-7555-4BB5-95BC-4DA304377F61}" destId="{BB08AA6E-DFEE-4519-B7D5-2065CCF87585}" srcOrd="2" destOrd="0" presId="urn:microsoft.com/office/officeart/2005/8/layout/hierarchy4"/>
    <dgm:cxn modelId="{8613FB45-A548-4382-A5F0-173F55EB0868}" type="presParOf" srcId="{BB08AA6E-DFEE-4519-B7D5-2065CCF87585}" destId="{A4831E88-FC43-4A06-A776-98C4967CA774}" srcOrd="0" destOrd="0" presId="urn:microsoft.com/office/officeart/2005/8/layout/hierarchy4"/>
    <dgm:cxn modelId="{F52AA599-CE3B-4052-872F-10F0AF3C8754}" type="presParOf" srcId="{A4831E88-FC43-4A06-A776-98C4967CA774}" destId="{CF3D5938-FD55-4FC5-87B0-CD0655B2C2C8}" srcOrd="0" destOrd="0" presId="urn:microsoft.com/office/officeart/2005/8/layout/hierarchy4"/>
    <dgm:cxn modelId="{73F493BE-7580-4E34-8313-339812C16488}" type="presParOf" srcId="{A4831E88-FC43-4A06-A776-98C4967CA774}" destId="{20C8BFFA-1BC8-4C40-8AE3-DD4F6468B668}" srcOrd="1" destOrd="0" presId="urn:microsoft.com/office/officeart/2005/8/layout/hierarchy4"/>
    <dgm:cxn modelId="{57A48E33-1375-4D00-A573-90FC71B6D255}" type="presParOf" srcId="{7688BD06-FF35-4BEF-9253-C105141038CD}" destId="{8A5871BF-699A-46F1-8651-F4A5C62EAE24}" srcOrd="11" destOrd="0" presId="urn:microsoft.com/office/officeart/2005/8/layout/hierarchy4"/>
    <dgm:cxn modelId="{D1E4C38F-586B-4E97-AB5B-9F08F482958C}" type="presParOf" srcId="{7688BD06-FF35-4BEF-9253-C105141038CD}" destId="{5B999BA3-FA84-4D00-84EC-ABA4DD85CC5A}" srcOrd="12" destOrd="0" presId="urn:microsoft.com/office/officeart/2005/8/layout/hierarchy4"/>
    <dgm:cxn modelId="{F065A94E-E7FC-407E-8B21-EB7D7362F0EE}" type="presParOf" srcId="{5B999BA3-FA84-4D00-84EC-ABA4DD85CC5A}" destId="{CC1504CB-8745-48CF-BC82-2687112C1776}" srcOrd="0" destOrd="0" presId="urn:microsoft.com/office/officeart/2005/8/layout/hierarchy4"/>
    <dgm:cxn modelId="{60DEC4EC-051F-4C76-92BB-4F1EE403740B}" type="presParOf" srcId="{5B999BA3-FA84-4D00-84EC-ABA4DD85CC5A}" destId="{68F1AF35-F148-438A-A1B2-2AFC942FB69C}" srcOrd="1" destOrd="0" presId="urn:microsoft.com/office/officeart/2005/8/layout/hierarchy4"/>
    <dgm:cxn modelId="{156B62F2-F8A8-4236-AFB5-9C0681DD6BE1}" type="presParOf" srcId="{5B999BA3-FA84-4D00-84EC-ABA4DD85CC5A}" destId="{ED5363E7-A8CE-4AEA-A255-1A9AA26975EC}" srcOrd="2" destOrd="0" presId="urn:microsoft.com/office/officeart/2005/8/layout/hierarchy4"/>
    <dgm:cxn modelId="{B222C9B8-D4E6-4DAE-BCB4-93AAEEFC40B7}" type="presParOf" srcId="{ED5363E7-A8CE-4AEA-A255-1A9AA26975EC}" destId="{7B1D643C-56A9-4658-BA84-01D1EB3E75CC}" srcOrd="0" destOrd="0" presId="urn:microsoft.com/office/officeart/2005/8/layout/hierarchy4"/>
    <dgm:cxn modelId="{03608182-BC02-42A0-9C41-EF20906532AC}" type="presParOf" srcId="{7B1D643C-56A9-4658-BA84-01D1EB3E75CC}" destId="{F7F0A214-A15A-43AD-A81E-69F45F250071}" srcOrd="0" destOrd="0" presId="urn:microsoft.com/office/officeart/2005/8/layout/hierarchy4"/>
    <dgm:cxn modelId="{18447C5D-F432-41ED-B772-C73628E9965F}" type="presParOf" srcId="{7B1D643C-56A9-4658-BA84-01D1EB3E75CC}" destId="{37F6D781-1C54-43D1-833A-5DD477F22EF5}" srcOrd="1" destOrd="0" presId="urn:microsoft.com/office/officeart/2005/8/layout/hierarchy4"/>
    <dgm:cxn modelId="{44D0EF71-8E37-4002-8375-1643E3C89106}" type="presParOf" srcId="{7688BD06-FF35-4BEF-9253-C105141038CD}" destId="{548137D5-6C32-4F61-8A52-A70274CAB7FE}" srcOrd="13" destOrd="0" presId="urn:microsoft.com/office/officeart/2005/8/layout/hierarchy4"/>
    <dgm:cxn modelId="{1FECA5B3-755B-4265-9B37-6BF19604DEB8}" type="presParOf" srcId="{7688BD06-FF35-4BEF-9253-C105141038CD}" destId="{F3B02EEA-5DE3-4B58-BF98-7C08DF819AF1}" srcOrd="14" destOrd="0" presId="urn:microsoft.com/office/officeart/2005/8/layout/hierarchy4"/>
    <dgm:cxn modelId="{2BA3A79F-F8B4-4E38-85E4-EB823C4857D4}" type="presParOf" srcId="{F3B02EEA-5DE3-4B58-BF98-7C08DF819AF1}" destId="{93E80C5B-6758-4B9C-B5EE-8D110DE4E369}" srcOrd="0" destOrd="0" presId="urn:microsoft.com/office/officeart/2005/8/layout/hierarchy4"/>
    <dgm:cxn modelId="{EBFC5AC2-BF3C-4503-AE89-885AEF29A96C}" type="presParOf" srcId="{F3B02EEA-5DE3-4B58-BF98-7C08DF819AF1}" destId="{E1B3C323-5C76-4475-BA80-9958B5CFE44E}" srcOrd="1" destOrd="0" presId="urn:microsoft.com/office/officeart/2005/8/layout/hierarchy4"/>
    <dgm:cxn modelId="{977A7CF8-303A-4809-9FBF-801ADE59CB7A}" type="presParOf" srcId="{F3B02EEA-5DE3-4B58-BF98-7C08DF819AF1}" destId="{AFFB11D4-B1D8-4E90-966F-B43F46E6A9DD}" srcOrd="2" destOrd="0" presId="urn:microsoft.com/office/officeart/2005/8/layout/hierarchy4"/>
    <dgm:cxn modelId="{B9F5FFD3-8B45-4CAB-B5A5-0F1B69302978}" type="presParOf" srcId="{AFFB11D4-B1D8-4E90-966F-B43F46E6A9DD}" destId="{BB8BA898-A682-421F-91ED-042487499B24}" srcOrd="0" destOrd="0" presId="urn:microsoft.com/office/officeart/2005/8/layout/hierarchy4"/>
    <dgm:cxn modelId="{26C0FB22-248E-45C5-B3DE-9DD951F94FED}" type="presParOf" srcId="{BB8BA898-A682-421F-91ED-042487499B24}" destId="{11967D65-ACB9-4FEF-830A-02A33912B7B5}" srcOrd="0" destOrd="0" presId="urn:microsoft.com/office/officeart/2005/8/layout/hierarchy4"/>
    <dgm:cxn modelId="{999CB8CE-7B00-481B-82D8-3DB6387B7F73}" type="presParOf" srcId="{BB8BA898-A682-421F-91ED-042487499B24}" destId="{544F2AC1-9040-430F-8A6C-F9427954239F}" srcOrd="1" destOrd="0" presId="urn:microsoft.com/office/officeart/2005/8/layout/hierarchy4"/>
    <dgm:cxn modelId="{CCE6BEEF-5980-4793-AB51-7E2959475E6F}" type="presParOf" srcId="{7688BD06-FF35-4BEF-9253-C105141038CD}" destId="{DF372056-3547-4F3F-8228-F9928A27230F}" srcOrd="15" destOrd="0" presId="urn:microsoft.com/office/officeart/2005/8/layout/hierarchy4"/>
    <dgm:cxn modelId="{6B754430-12A7-4F17-B874-2275077D7553}" type="presParOf" srcId="{7688BD06-FF35-4BEF-9253-C105141038CD}" destId="{9C291B3F-CB67-4A1F-97C5-419A97400E45}" srcOrd="16" destOrd="0" presId="urn:microsoft.com/office/officeart/2005/8/layout/hierarchy4"/>
    <dgm:cxn modelId="{A56F69CB-1329-47EB-AE91-F426B21F15EE}" type="presParOf" srcId="{9C291B3F-CB67-4A1F-97C5-419A97400E45}" destId="{E59A48C2-D98C-44A3-9F82-6B7453EF6E32}" srcOrd="0" destOrd="0" presId="urn:microsoft.com/office/officeart/2005/8/layout/hierarchy4"/>
    <dgm:cxn modelId="{E750AABC-8214-4B2A-938C-E2649269402A}" type="presParOf" srcId="{9C291B3F-CB67-4A1F-97C5-419A97400E45}" destId="{8D1FF3F6-3BA7-4F3E-B593-0588FCE5AE7D}" srcOrd="1" destOrd="0" presId="urn:microsoft.com/office/officeart/2005/8/layout/hierarchy4"/>
    <dgm:cxn modelId="{857C278B-D4B7-4528-8B4F-8EBB1D1767F1}" type="presParOf" srcId="{9C291B3F-CB67-4A1F-97C5-419A97400E45}" destId="{AC60F1BB-292B-4E65-9EAE-F95AE32043E3}" srcOrd="2" destOrd="0" presId="urn:microsoft.com/office/officeart/2005/8/layout/hierarchy4"/>
    <dgm:cxn modelId="{21EEB132-A562-4B19-B71E-DD3B1657ECC1}" type="presParOf" srcId="{AC60F1BB-292B-4E65-9EAE-F95AE32043E3}" destId="{F4DBAF9F-3251-4EF0-BB72-34B532AAAF1C}" srcOrd="0" destOrd="0" presId="urn:microsoft.com/office/officeart/2005/8/layout/hierarchy4"/>
    <dgm:cxn modelId="{511CE989-7588-4264-B401-CE2BF39FA4FB}" type="presParOf" srcId="{F4DBAF9F-3251-4EF0-BB72-34B532AAAF1C}" destId="{163F5494-9189-4E56-8A5B-183BA6AAEB90}" srcOrd="0" destOrd="0" presId="urn:microsoft.com/office/officeart/2005/8/layout/hierarchy4"/>
    <dgm:cxn modelId="{3A7E07E1-B4C4-49D1-9C73-841E67DBF140}" type="presParOf" srcId="{F4DBAF9F-3251-4EF0-BB72-34B532AAAF1C}" destId="{35A1375E-5462-40AD-8E50-856C0102B5C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C189ECE-8E98-4850-9751-F138E0A1033A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r-HR"/>
        </a:p>
      </dgm:t>
    </dgm:pt>
    <dgm:pt modelId="{A82153CE-47CB-4093-9C6F-570E21EDF116}">
      <dgm:prSet phldrT="[Text]" custT="1"/>
      <dgm:spPr>
        <a:xfrm>
          <a:off x="1681" y="53848"/>
          <a:ext cx="2423013" cy="4289737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hr-HR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Međunarodne aktivnosti</a:t>
          </a:r>
        </a:p>
        <a:p>
          <a:pPr algn="ctr"/>
          <a:r>
            <a:rPr lang="hr-HR" sz="2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COB </a:t>
          </a:r>
        </a:p>
        <a:p>
          <a:pPr algn="ctr"/>
          <a:r>
            <a:rPr lang="hr-HR" sz="2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CEA</a:t>
          </a:r>
          <a:endParaRPr lang="hr-HR" sz="2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E488A88-FD31-4D51-BDF2-CAEB51E4A418}" type="parTrans" cxnId="{FF6AC0FE-5EC3-4BDA-88EB-4C7C952DDCF5}">
      <dgm:prSet/>
      <dgm:spPr/>
      <dgm:t>
        <a:bodyPr/>
        <a:lstStyle/>
        <a:p>
          <a:endParaRPr lang="hr-HR"/>
        </a:p>
      </dgm:t>
    </dgm:pt>
    <dgm:pt modelId="{96003941-B0BA-4790-B4B8-4A313E4BD41D}" type="sibTrans" cxnId="{FF6AC0FE-5EC3-4BDA-88EB-4C7C952DDCF5}">
      <dgm:prSet/>
      <dgm:spPr/>
      <dgm:t>
        <a:bodyPr/>
        <a:lstStyle/>
        <a:p>
          <a:endParaRPr lang="hr-HR"/>
        </a:p>
      </dgm:t>
    </dgm:pt>
    <dgm:pt modelId="{D363F4F8-A74F-4661-8A85-6C340636D9ED}">
      <dgm:prSet custT="1"/>
      <dgm:spPr>
        <a:xfrm rot="5400000">
          <a:off x="3132339" y="-706893"/>
          <a:ext cx="4387933" cy="5803224"/>
        </a:xfrm>
        <a:prstGeom prst="round2SameRect">
          <a:avLst/>
        </a:prstGeom>
        <a:solidFill>
          <a:srgbClr val="9BBB5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hr-HR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Intenziviranjem pristupnih pregovora Republike Hrvatske s Europskom </a:t>
          </a:r>
          <a:r>
            <a:rPr lang="hr-HR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unijom:</a:t>
          </a:r>
          <a:endParaRPr lang="hr-HR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7BBABD2-B450-4F67-96DB-FA1747E53315}" type="parTrans" cxnId="{2DB6D901-652C-42C3-B96F-17F3AFB530FC}">
      <dgm:prSet/>
      <dgm:spPr/>
      <dgm:t>
        <a:bodyPr/>
        <a:lstStyle/>
        <a:p>
          <a:endParaRPr lang="hr-HR"/>
        </a:p>
      </dgm:t>
    </dgm:pt>
    <dgm:pt modelId="{885E480D-8258-4516-B367-D1A177F3F553}" type="sibTrans" cxnId="{2DB6D901-652C-42C3-B96F-17F3AFB530FC}">
      <dgm:prSet/>
      <dgm:spPr/>
      <dgm:t>
        <a:bodyPr/>
        <a:lstStyle/>
        <a:p>
          <a:endParaRPr lang="hr-HR"/>
        </a:p>
      </dgm:t>
    </dgm:pt>
    <dgm:pt modelId="{1C0B71B4-F0CC-4687-AE7F-F554DF63C8A6}">
      <dgm:prSet custT="1"/>
      <dgm:spPr>
        <a:xfrm rot="5400000">
          <a:off x="3132339" y="-706893"/>
          <a:ext cx="4387933" cy="5803224"/>
        </a:xfrm>
        <a:solidFill>
          <a:srgbClr val="9BBB5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hr-HR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hr-HR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na godišnjoj skupštini Sustava tijela 4. Direktive pri Savjetu ureda, održanoj u studenom 2010. u Ateni, Informacijski Centar pri Hrvatskom uredu za osiguranje postao je potpisnik Sporazuma između Informacijskih centara zemalja članica EEA, a Hrvatskom uredu za osiguranje omogućeno je sudjelovanje u Sustavu u posebnom statusu trajne gostujuće članice. </a:t>
          </a:r>
        </a:p>
      </dgm:t>
    </dgm:pt>
    <dgm:pt modelId="{71ABA57A-FDBA-434A-9CF1-C673EAA5555E}" type="parTrans" cxnId="{F1FB9295-2F14-4DCA-90A8-19206492A89E}">
      <dgm:prSet/>
      <dgm:spPr/>
    </dgm:pt>
    <dgm:pt modelId="{6C31024C-B7BB-4B90-B806-0036A409218E}" type="sibTrans" cxnId="{F1FB9295-2F14-4DCA-90A8-19206492A89E}">
      <dgm:prSet/>
      <dgm:spPr/>
    </dgm:pt>
    <dgm:pt modelId="{39C41069-ACEB-4136-A110-842B3FEB8580}">
      <dgm:prSet custT="1"/>
      <dgm:spPr>
        <a:xfrm rot="5400000">
          <a:off x="3132339" y="-706893"/>
          <a:ext cx="4387933" cy="5803224"/>
        </a:xfrm>
        <a:solidFill>
          <a:srgbClr val="9BBB5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hr-HR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Hrvatska je domaćin Opće skupštine Savjeta ureda zelene karte – Dubrovnik 2011.</a:t>
          </a:r>
          <a:endParaRPr lang="hr-HR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50AF399-7DFE-4A30-ACEC-FD5658121B40}" type="parTrans" cxnId="{6302B079-AC39-43DD-9E5C-DDEA4C2C7F19}">
      <dgm:prSet/>
      <dgm:spPr/>
    </dgm:pt>
    <dgm:pt modelId="{332F66BD-A2E9-4943-BA07-63C7FB0FED47}" type="sibTrans" cxnId="{6302B079-AC39-43DD-9E5C-DDEA4C2C7F19}">
      <dgm:prSet/>
      <dgm:spPr/>
    </dgm:pt>
    <dgm:pt modelId="{8A5E242F-6BEF-4A62-8D57-5A7CD1EB7C37}">
      <dgm:prSet custT="1"/>
      <dgm:spPr>
        <a:xfrm rot="5400000">
          <a:off x="3132339" y="-706893"/>
          <a:ext cx="4387933" cy="5803224"/>
        </a:xfrm>
        <a:solidFill>
          <a:srgbClr val="9BBB5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hr-HR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Pristupom u punopravno članstvo CEA-e (Europske federacije udruženja osiguratelja i reosiguratelja), Hrvatskom uredu za osiguranje omogućen je pristup relevantnim informacijama o zakonodavnim i tržišnim kretanjima te aktualnostima iz EU značajnim za djelatnost osiguranja.</a:t>
          </a:r>
          <a:endParaRPr lang="hr-HR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D64342B-C0EA-440F-9977-96E3B73F5764}" type="parTrans" cxnId="{82F889EB-E753-4C5E-B1A5-86221B21F8F7}">
      <dgm:prSet/>
      <dgm:spPr/>
    </dgm:pt>
    <dgm:pt modelId="{196F0A75-3A87-4520-9BDA-1A7CCCE6CC7F}" type="sibTrans" cxnId="{82F889EB-E753-4C5E-B1A5-86221B21F8F7}">
      <dgm:prSet/>
      <dgm:spPr/>
    </dgm:pt>
    <dgm:pt modelId="{091CEFA4-1F75-45D7-95A0-47A46709026D}">
      <dgm:prSet custT="1"/>
      <dgm:spPr/>
      <dgm:t>
        <a:bodyPr/>
        <a:lstStyle/>
        <a:p>
          <a:r>
            <a:rPr lang="hr-HR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praćenje ključnih pitanja i strateških inicijativa CEA-e</a:t>
          </a:r>
          <a:endParaRPr lang="hr-HR" sz="14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C9F3C23-13D4-461D-95F0-B7CEA87F2640}" type="parTrans" cxnId="{70180461-714C-46A8-9918-BD0412028381}">
      <dgm:prSet/>
      <dgm:spPr/>
      <dgm:t>
        <a:bodyPr/>
        <a:lstStyle/>
        <a:p>
          <a:endParaRPr lang="hr-HR"/>
        </a:p>
      </dgm:t>
    </dgm:pt>
    <dgm:pt modelId="{7F94E28E-21CD-4646-8C0D-DE68F383031A}" type="sibTrans" cxnId="{70180461-714C-46A8-9918-BD0412028381}">
      <dgm:prSet/>
      <dgm:spPr/>
      <dgm:t>
        <a:bodyPr/>
        <a:lstStyle/>
        <a:p>
          <a:endParaRPr lang="hr-HR"/>
        </a:p>
      </dgm:t>
    </dgm:pt>
    <dgm:pt modelId="{3575AF3F-9D50-4DE9-867B-C44E8B8637DB}">
      <dgm:prSet custT="1"/>
      <dgm:spPr>
        <a:xfrm rot="5400000">
          <a:off x="3132339" y="-706893"/>
          <a:ext cx="4387933" cy="5803224"/>
        </a:xfrm>
        <a:solidFill>
          <a:srgbClr val="9BBB5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hr-HR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Hrvatski ured za osiguranje aktivno dostavlja statistiku i druge podatke o hrvatskom tržištu osiguranja koje postaju sastavni dio analiza i publikacija CEA-e. </a:t>
          </a:r>
          <a:endParaRPr lang="hr-HR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3117876-42F6-46D9-94EA-EF3D0A964BC8}" type="parTrans" cxnId="{0316C2C3-B4A2-48C1-A1F5-B5E9B7BC50D1}">
      <dgm:prSet/>
      <dgm:spPr/>
    </dgm:pt>
    <dgm:pt modelId="{526D92AC-B6FC-42BE-B678-8C3C123ABC0F}" type="sibTrans" cxnId="{0316C2C3-B4A2-48C1-A1F5-B5E9B7BC50D1}">
      <dgm:prSet/>
      <dgm:spPr/>
    </dgm:pt>
    <dgm:pt modelId="{99672F43-A708-41F9-957B-04195322CF80}">
      <dgm:prSet custT="1"/>
      <dgm:spPr>
        <a:xfrm rot="5400000">
          <a:off x="3132339" y="-706893"/>
          <a:ext cx="4387933" cy="5803224"/>
        </a:xfrm>
        <a:solidFill>
          <a:srgbClr val="9BBB5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endParaRPr lang="hr-HR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E457920-C458-458B-B18E-DA6244E9CDB5}" type="parTrans" cxnId="{7A51F661-F00D-4EC6-AD5C-D7B37179272A}">
      <dgm:prSet/>
      <dgm:spPr/>
    </dgm:pt>
    <dgm:pt modelId="{B3E1E3E6-2E54-408D-80BC-47D5EBAD83F9}" type="sibTrans" cxnId="{7A51F661-F00D-4EC6-AD5C-D7B37179272A}">
      <dgm:prSet/>
      <dgm:spPr/>
    </dgm:pt>
    <dgm:pt modelId="{A1556522-09C7-4E75-AF4E-A81E212645EA}">
      <dgm:prSet custT="1"/>
      <dgm:spPr>
        <a:xfrm rot="5400000">
          <a:off x="3132339" y="-706893"/>
          <a:ext cx="4387933" cy="5803224"/>
        </a:xfrm>
        <a:solidFill>
          <a:srgbClr val="9BBB5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endParaRPr lang="hr-HR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8539A44-F072-4C43-B772-A8D8C900D18B}" type="parTrans" cxnId="{9241F7F2-EE31-4086-9F8C-9EBED6E0A42C}">
      <dgm:prSet/>
      <dgm:spPr/>
    </dgm:pt>
    <dgm:pt modelId="{0EAB9352-B684-441C-BE85-46E1AF4D44AE}" type="sibTrans" cxnId="{9241F7F2-EE31-4086-9F8C-9EBED6E0A42C}">
      <dgm:prSet/>
      <dgm:spPr/>
    </dgm:pt>
    <dgm:pt modelId="{07E2CC96-ABFE-4570-AE62-A0D41214176C}">
      <dgm:prSet custT="1"/>
      <dgm:spPr>
        <a:xfrm rot="5400000">
          <a:off x="3132339" y="-706893"/>
          <a:ext cx="4387933" cy="5803224"/>
        </a:xfrm>
        <a:solidFill>
          <a:srgbClr val="9BBB5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endParaRPr lang="hr-HR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9B0E5D5-45F1-4413-8242-0C6412D34819}" type="parTrans" cxnId="{F0FA310A-2408-4E6D-A2EB-D82F7AC4DE7D}">
      <dgm:prSet/>
      <dgm:spPr/>
    </dgm:pt>
    <dgm:pt modelId="{96149588-E0A5-4401-8C37-C4105F9191E6}" type="sibTrans" cxnId="{F0FA310A-2408-4E6D-A2EB-D82F7AC4DE7D}">
      <dgm:prSet/>
      <dgm:spPr/>
    </dgm:pt>
    <dgm:pt modelId="{0AFF97BC-C32A-40FD-A854-A1B2A92E7BAE}">
      <dgm:prSet custT="1"/>
      <dgm:spPr>
        <a:xfrm rot="5400000">
          <a:off x="3132339" y="-706893"/>
          <a:ext cx="4387933" cy="5803224"/>
        </a:xfrm>
        <a:solidFill>
          <a:srgbClr val="9BBB5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endParaRPr lang="hr-HR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9274367-07A8-411C-A606-D88B670168F0}" type="parTrans" cxnId="{A4A9140A-05B0-4403-9E9B-250A912803B2}">
      <dgm:prSet/>
      <dgm:spPr/>
    </dgm:pt>
    <dgm:pt modelId="{B2D42787-CDAB-491C-B2D8-506F5613566E}" type="sibTrans" cxnId="{A4A9140A-05B0-4403-9E9B-250A912803B2}">
      <dgm:prSet/>
      <dgm:spPr/>
    </dgm:pt>
    <dgm:pt modelId="{AD74F574-C9CE-4EDF-B5AB-0470B5DC14C5}">
      <dgm:prSet custT="1"/>
      <dgm:spPr>
        <a:xfrm rot="5400000">
          <a:off x="3132339" y="-706893"/>
          <a:ext cx="4387933" cy="5803224"/>
        </a:xfrm>
        <a:solidFill>
          <a:srgbClr val="9BBB5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hr-HR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intenziviranje suradnje s Odborima CEA na razini komisija Hrvatskog ureda za osiguranje;</a:t>
          </a:r>
          <a:endParaRPr lang="hr-HR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3C23A4C-7FB6-47F9-B52F-98DA5386F47F}" type="parTrans" cxnId="{D0B2FEFE-494D-4BEF-826A-D12D53581A7A}">
      <dgm:prSet/>
      <dgm:spPr/>
    </dgm:pt>
    <dgm:pt modelId="{D70272D3-CEE3-4D01-9EC1-80E8C338ECFB}" type="sibTrans" cxnId="{D0B2FEFE-494D-4BEF-826A-D12D53581A7A}">
      <dgm:prSet/>
      <dgm:spPr/>
    </dgm:pt>
    <dgm:pt modelId="{7FD2F985-37E7-49F6-8CFF-C53933F9C33C}" type="pres">
      <dgm:prSet presAssocID="{DC189ECE-8E98-4850-9751-F138E0A103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A980B2E-E72C-46EE-B2A2-E2011C077571}" type="pres">
      <dgm:prSet presAssocID="{A82153CE-47CB-4093-9C6F-570E21EDF116}" presName="linNode" presStyleCnt="0"/>
      <dgm:spPr/>
    </dgm:pt>
    <dgm:pt modelId="{0049D6D2-5480-440F-B872-C57F27A85F0F}" type="pres">
      <dgm:prSet presAssocID="{A82153CE-47CB-4093-9C6F-570E21EDF116}" presName="parentText" presStyleLbl="node1" presStyleIdx="0" presStyleCnt="1" custScaleX="83001" custScaleY="587807" custLinFactNeighborY="54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652DAB-8A5F-4F29-8BB5-2D80A496BE32}" type="pres">
      <dgm:prSet presAssocID="{A82153CE-47CB-4093-9C6F-570E21EDF116}" presName="descendantText" presStyleLbl="alignAccFollowNode1" presStyleIdx="0" presStyleCnt="1" custScaleX="111820" custScaleY="751578" custLinFactNeighborX="-1587" custLinFactNeighborY="-907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hr-HR"/>
        </a:p>
      </dgm:t>
    </dgm:pt>
  </dgm:ptLst>
  <dgm:cxnLst>
    <dgm:cxn modelId="{D0B2FEFE-494D-4BEF-826A-D12D53581A7A}" srcId="{A82153CE-47CB-4093-9C6F-570E21EDF116}" destId="{AD74F574-C9CE-4EDF-B5AB-0470B5DC14C5}" srcOrd="9" destOrd="0" parTransId="{33C23A4C-7FB6-47F9-B52F-98DA5386F47F}" sibTransId="{D70272D3-CEE3-4D01-9EC1-80E8C338ECFB}"/>
    <dgm:cxn modelId="{24E30016-578B-465F-AA7A-4537D522CCEE}" type="presOf" srcId="{091CEFA4-1F75-45D7-95A0-47A46709026D}" destId="{87652DAB-8A5F-4F29-8BB5-2D80A496BE32}" srcOrd="0" destOrd="10" presId="urn:microsoft.com/office/officeart/2005/8/layout/vList5"/>
    <dgm:cxn modelId="{A29E9D6B-2662-4E62-83D8-5ABF9579779D}" type="presOf" srcId="{07E2CC96-ABFE-4570-AE62-A0D41214176C}" destId="{87652DAB-8A5F-4F29-8BB5-2D80A496BE32}" srcOrd="0" destOrd="5" presId="urn:microsoft.com/office/officeart/2005/8/layout/vList5"/>
    <dgm:cxn modelId="{6BF29BF5-C728-4451-927A-8E6980257CD0}" type="presOf" srcId="{8A5E242F-6BEF-4A62-8D57-5A7CD1EB7C37}" destId="{87652DAB-8A5F-4F29-8BB5-2D80A496BE32}" srcOrd="0" destOrd="7" presId="urn:microsoft.com/office/officeart/2005/8/layout/vList5"/>
    <dgm:cxn modelId="{97D1F86E-A5C7-4B59-AEA3-8E5E36EAE81D}" type="presOf" srcId="{99672F43-A708-41F9-957B-04195322CF80}" destId="{87652DAB-8A5F-4F29-8BB5-2D80A496BE32}" srcOrd="0" destOrd="6" presId="urn:microsoft.com/office/officeart/2005/8/layout/vList5"/>
    <dgm:cxn modelId="{9A5C1C84-AC4F-4301-9E58-366F49D67F54}" type="presOf" srcId="{A82153CE-47CB-4093-9C6F-570E21EDF116}" destId="{0049D6D2-5480-440F-B872-C57F27A85F0F}" srcOrd="0" destOrd="0" presId="urn:microsoft.com/office/officeart/2005/8/layout/vList5"/>
    <dgm:cxn modelId="{6302B079-AC39-43DD-9E5C-DDEA4C2C7F19}" srcId="{A82153CE-47CB-4093-9C6F-570E21EDF116}" destId="{39C41069-ACEB-4136-A110-842B3FEB8580}" srcOrd="3" destOrd="0" parTransId="{C50AF399-7DFE-4A30-ACEC-FD5658121B40}" sibTransId="{332F66BD-A2E9-4943-BA07-63C7FB0FED47}"/>
    <dgm:cxn modelId="{7A51F661-F00D-4EC6-AD5C-D7B37179272A}" srcId="{A82153CE-47CB-4093-9C6F-570E21EDF116}" destId="{99672F43-A708-41F9-957B-04195322CF80}" srcOrd="6" destOrd="0" parTransId="{EE457920-C458-458B-B18E-DA6244E9CDB5}" sibTransId="{B3E1E3E6-2E54-408D-80BC-47D5EBAD83F9}"/>
    <dgm:cxn modelId="{53216B17-2EF4-404E-AEB0-F0905173A3EE}" type="presOf" srcId="{A1556522-09C7-4E75-AF4E-A81E212645EA}" destId="{87652DAB-8A5F-4F29-8BB5-2D80A496BE32}" srcOrd="0" destOrd="4" presId="urn:microsoft.com/office/officeart/2005/8/layout/vList5"/>
    <dgm:cxn modelId="{EAE1EE52-48C4-425E-B500-82042B8F9639}" type="presOf" srcId="{DC189ECE-8E98-4850-9751-F138E0A1033A}" destId="{7FD2F985-37E7-49F6-8CFF-C53933F9C33C}" srcOrd="0" destOrd="0" presId="urn:microsoft.com/office/officeart/2005/8/layout/vList5"/>
    <dgm:cxn modelId="{F5D65349-1C1A-49AB-BBA7-E92C438120E8}" type="presOf" srcId="{0AFF97BC-C32A-40FD-A854-A1B2A92E7BAE}" destId="{87652DAB-8A5F-4F29-8BB5-2D80A496BE32}" srcOrd="0" destOrd="2" presId="urn:microsoft.com/office/officeart/2005/8/layout/vList5"/>
    <dgm:cxn modelId="{2DB6D901-652C-42C3-B96F-17F3AFB530FC}" srcId="{A82153CE-47CB-4093-9C6F-570E21EDF116}" destId="{D363F4F8-A74F-4661-8A85-6C340636D9ED}" srcOrd="0" destOrd="0" parTransId="{07BBABD2-B450-4F67-96DB-FA1747E53315}" sibTransId="{885E480D-8258-4516-B367-D1A177F3F553}"/>
    <dgm:cxn modelId="{F0FA310A-2408-4E6D-A2EB-D82F7AC4DE7D}" srcId="{A82153CE-47CB-4093-9C6F-570E21EDF116}" destId="{07E2CC96-ABFE-4570-AE62-A0D41214176C}" srcOrd="5" destOrd="0" parTransId="{F9B0E5D5-45F1-4413-8242-0C6412D34819}" sibTransId="{96149588-E0A5-4401-8C37-C4105F9191E6}"/>
    <dgm:cxn modelId="{D5105F6E-56E1-4075-A0AA-6AF24F62CB2E}" type="presOf" srcId="{1C0B71B4-F0CC-4687-AE7F-F554DF63C8A6}" destId="{87652DAB-8A5F-4F29-8BB5-2D80A496BE32}" srcOrd="0" destOrd="1" presId="urn:microsoft.com/office/officeart/2005/8/layout/vList5"/>
    <dgm:cxn modelId="{E4F1C69C-6B46-4E69-B0DD-70E4EC789AB9}" type="presOf" srcId="{D363F4F8-A74F-4661-8A85-6C340636D9ED}" destId="{87652DAB-8A5F-4F29-8BB5-2D80A496BE32}" srcOrd="0" destOrd="0" presId="urn:microsoft.com/office/officeart/2005/8/layout/vList5"/>
    <dgm:cxn modelId="{9241F7F2-EE31-4086-9F8C-9EBED6E0A42C}" srcId="{A82153CE-47CB-4093-9C6F-570E21EDF116}" destId="{A1556522-09C7-4E75-AF4E-A81E212645EA}" srcOrd="4" destOrd="0" parTransId="{98539A44-F072-4C43-B772-A8D8C900D18B}" sibTransId="{0EAB9352-B684-441C-BE85-46E1AF4D44AE}"/>
    <dgm:cxn modelId="{70180461-714C-46A8-9918-BD0412028381}" srcId="{AD74F574-C9CE-4EDF-B5AB-0470B5DC14C5}" destId="{091CEFA4-1F75-45D7-95A0-47A46709026D}" srcOrd="0" destOrd="0" parTransId="{3C9F3C23-13D4-461D-95F0-B7CEA87F2640}" sibTransId="{7F94E28E-21CD-4646-8C0D-DE68F383031A}"/>
    <dgm:cxn modelId="{F1FB9295-2F14-4DCA-90A8-19206492A89E}" srcId="{A82153CE-47CB-4093-9C6F-570E21EDF116}" destId="{1C0B71B4-F0CC-4687-AE7F-F554DF63C8A6}" srcOrd="1" destOrd="0" parTransId="{71ABA57A-FDBA-434A-9CF1-C673EAA5555E}" sibTransId="{6C31024C-B7BB-4B90-B806-0036A409218E}"/>
    <dgm:cxn modelId="{1C4B7716-08D1-4396-9D05-41FE37F0BC8A}" type="presOf" srcId="{AD74F574-C9CE-4EDF-B5AB-0470B5DC14C5}" destId="{87652DAB-8A5F-4F29-8BB5-2D80A496BE32}" srcOrd="0" destOrd="9" presId="urn:microsoft.com/office/officeart/2005/8/layout/vList5"/>
    <dgm:cxn modelId="{A4A9140A-05B0-4403-9E9B-250A912803B2}" srcId="{A82153CE-47CB-4093-9C6F-570E21EDF116}" destId="{0AFF97BC-C32A-40FD-A854-A1B2A92E7BAE}" srcOrd="2" destOrd="0" parTransId="{A9274367-07A8-411C-A606-D88B670168F0}" sibTransId="{B2D42787-CDAB-491C-B2D8-506F5613566E}"/>
    <dgm:cxn modelId="{82F889EB-E753-4C5E-B1A5-86221B21F8F7}" srcId="{A82153CE-47CB-4093-9C6F-570E21EDF116}" destId="{8A5E242F-6BEF-4A62-8D57-5A7CD1EB7C37}" srcOrd="7" destOrd="0" parTransId="{CD64342B-C0EA-440F-9977-96E3B73F5764}" sibTransId="{196F0A75-3A87-4520-9BDA-1A7CCCE6CC7F}"/>
    <dgm:cxn modelId="{621AD66B-36D3-4154-97A6-580F7804C58C}" type="presOf" srcId="{39C41069-ACEB-4136-A110-842B3FEB8580}" destId="{87652DAB-8A5F-4F29-8BB5-2D80A496BE32}" srcOrd="0" destOrd="3" presId="urn:microsoft.com/office/officeart/2005/8/layout/vList5"/>
    <dgm:cxn modelId="{854BB77E-03FA-4034-99C9-46FDB8933218}" type="presOf" srcId="{3575AF3F-9D50-4DE9-867B-C44E8B8637DB}" destId="{87652DAB-8A5F-4F29-8BB5-2D80A496BE32}" srcOrd="0" destOrd="8" presId="urn:microsoft.com/office/officeart/2005/8/layout/vList5"/>
    <dgm:cxn modelId="{0316C2C3-B4A2-48C1-A1F5-B5E9B7BC50D1}" srcId="{A82153CE-47CB-4093-9C6F-570E21EDF116}" destId="{3575AF3F-9D50-4DE9-867B-C44E8B8637DB}" srcOrd="8" destOrd="0" parTransId="{B3117876-42F6-46D9-94EA-EF3D0A964BC8}" sibTransId="{526D92AC-B6FC-42BE-B678-8C3C123ABC0F}"/>
    <dgm:cxn modelId="{FF6AC0FE-5EC3-4BDA-88EB-4C7C952DDCF5}" srcId="{DC189ECE-8E98-4850-9751-F138E0A1033A}" destId="{A82153CE-47CB-4093-9C6F-570E21EDF116}" srcOrd="0" destOrd="0" parTransId="{9E488A88-FD31-4D51-BDF2-CAEB51E4A418}" sibTransId="{96003941-B0BA-4790-B4B8-4A313E4BD41D}"/>
    <dgm:cxn modelId="{1759BC62-FDC2-4ED2-AABB-F8F8D5ECED00}" type="presParOf" srcId="{7FD2F985-37E7-49F6-8CFF-C53933F9C33C}" destId="{6A980B2E-E72C-46EE-B2A2-E2011C077571}" srcOrd="0" destOrd="0" presId="urn:microsoft.com/office/officeart/2005/8/layout/vList5"/>
    <dgm:cxn modelId="{BCA6FCE6-29EB-443F-885B-91F02567A33D}" type="presParOf" srcId="{6A980B2E-E72C-46EE-B2A2-E2011C077571}" destId="{0049D6D2-5480-440F-B872-C57F27A85F0F}" srcOrd="0" destOrd="0" presId="urn:microsoft.com/office/officeart/2005/8/layout/vList5"/>
    <dgm:cxn modelId="{FF76E1BA-0F50-418E-9423-CA0AD9280DEE}" type="presParOf" srcId="{6A980B2E-E72C-46EE-B2A2-E2011C077571}" destId="{87652DAB-8A5F-4F29-8BB5-2D80A496BE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2F0A6F-12D5-43FD-B4C8-2DA2948C85AD}">
      <dsp:nvSpPr>
        <dsp:cNvPr id="0" name=""/>
        <dsp:cNvSpPr/>
      </dsp:nvSpPr>
      <dsp:spPr>
        <a:xfrm>
          <a:off x="1590873" y="0"/>
          <a:ext cx="4389437" cy="438943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AF27F-6F51-4AE1-A019-750BAF1E503F}">
      <dsp:nvSpPr>
        <dsp:cNvPr id="0" name=""/>
        <dsp:cNvSpPr/>
      </dsp:nvSpPr>
      <dsp:spPr>
        <a:xfrm>
          <a:off x="3785592" y="439372"/>
          <a:ext cx="2853134" cy="6241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29 ukupno</a:t>
          </a:r>
          <a:endParaRPr lang="en-GB" sz="2600" kern="1200"/>
        </a:p>
      </dsp:txBody>
      <dsp:txXfrm>
        <a:off x="3785592" y="439372"/>
        <a:ext cx="2853134" cy="624123"/>
      </dsp:txXfrm>
    </dsp:sp>
    <dsp:sp modelId="{98B24D09-AC30-4C72-B1F4-494EAE86B9B9}">
      <dsp:nvSpPr>
        <dsp:cNvPr id="0" name=""/>
        <dsp:cNvSpPr/>
      </dsp:nvSpPr>
      <dsp:spPr>
        <a:xfrm>
          <a:off x="3785592" y="1141510"/>
          <a:ext cx="2853134" cy="6241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2 reosiguranje</a:t>
          </a:r>
          <a:endParaRPr lang="en-GB" sz="2600" kern="1200"/>
        </a:p>
      </dsp:txBody>
      <dsp:txXfrm>
        <a:off x="3785592" y="1141510"/>
        <a:ext cx="2853134" cy="624123"/>
      </dsp:txXfrm>
    </dsp:sp>
    <dsp:sp modelId="{797E9156-280D-4037-A030-F6EFD9E88ECC}">
      <dsp:nvSpPr>
        <dsp:cNvPr id="0" name=""/>
        <dsp:cNvSpPr/>
      </dsp:nvSpPr>
      <dsp:spPr>
        <a:xfrm>
          <a:off x="3785592" y="1843649"/>
          <a:ext cx="2853134" cy="6241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8 život</a:t>
          </a:r>
          <a:endParaRPr lang="en-GB" sz="2600" kern="1200"/>
        </a:p>
      </dsp:txBody>
      <dsp:txXfrm>
        <a:off x="3785592" y="1843649"/>
        <a:ext cx="2853134" cy="624123"/>
      </dsp:txXfrm>
    </dsp:sp>
    <dsp:sp modelId="{86B0217F-D8C1-4ECE-A46D-F482A6A7012B}">
      <dsp:nvSpPr>
        <dsp:cNvPr id="0" name=""/>
        <dsp:cNvSpPr/>
      </dsp:nvSpPr>
      <dsp:spPr>
        <a:xfrm>
          <a:off x="3785592" y="2545787"/>
          <a:ext cx="2853134" cy="6241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9 neživot</a:t>
          </a:r>
          <a:endParaRPr lang="en-GB" sz="2600" kern="1200"/>
        </a:p>
      </dsp:txBody>
      <dsp:txXfrm>
        <a:off x="3785592" y="2545787"/>
        <a:ext cx="2853134" cy="624123"/>
      </dsp:txXfrm>
    </dsp:sp>
    <dsp:sp modelId="{1F8CD611-6F8A-4870-90A1-E4C46C030EAE}">
      <dsp:nvSpPr>
        <dsp:cNvPr id="0" name=""/>
        <dsp:cNvSpPr/>
      </dsp:nvSpPr>
      <dsp:spPr>
        <a:xfrm>
          <a:off x="3785592" y="3247926"/>
          <a:ext cx="2853134" cy="6241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10 život i neživot </a:t>
          </a:r>
          <a:endParaRPr lang="en-GB" sz="2600" kern="1200"/>
        </a:p>
      </dsp:txBody>
      <dsp:txXfrm>
        <a:off x="3785592" y="3247926"/>
        <a:ext cx="2853134" cy="62412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696A19-D4C0-4DE5-8139-9F7BE760417A}">
      <dsp:nvSpPr>
        <dsp:cNvPr id="0" name=""/>
        <dsp:cNvSpPr/>
      </dsp:nvSpPr>
      <dsp:spPr>
        <a:xfrm>
          <a:off x="0" y="0"/>
          <a:ext cx="9144000" cy="205740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 smtClean="0">
              <a:latin typeface="+mj-lt"/>
            </a:rPr>
            <a:t>Izazovi industrije osiguranja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 smtClean="0">
              <a:latin typeface="+mj-lt"/>
            </a:rPr>
            <a:t>(2009. – 2010.)</a:t>
          </a:r>
          <a:endParaRPr lang="hr-HR" sz="4000" kern="1200" dirty="0">
            <a:latin typeface="+mj-lt"/>
          </a:endParaRPr>
        </a:p>
      </dsp:txBody>
      <dsp:txXfrm>
        <a:off x="0" y="0"/>
        <a:ext cx="9144000" cy="2057400"/>
      </dsp:txXfrm>
    </dsp:sp>
    <dsp:sp modelId="{C9BE533D-91EE-4A61-9DBC-C564871A050E}">
      <dsp:nvSpPr>
        <dsp:cNvPr id="0" name=""/>
        <dsp:cNvSpPr/>
      </dsp:nvSpPr>
      <dsp:spPr>
        <a:xfrm>
          <a:off x="4464" y="2057400"/>
          <a:ext cx="3045023" cy="43205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1" kern="1200" dirty="0" smtClean="0">
              <a:latin typeface="+mj-lt"/>
            </a:rPr>
            <a:t>JUČER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latin typeface="+mj-lt"/>
            </a:rPr>
            <a:t>namet osigurateljima – financiranje članarine za turističke zajednice</a:t>
          </a:r>
          <a:endParaRPr lang="hr-HR" sz="3600" kern="1200" dirty="0">
            <a:latin typeface="+mj-lt"/>
          </a:endParaRPr>
        </a:p>
      </dsp:txBody>
      <dsp:txXfrm>
        <a:off x="4464" y="2057400"/>
        <a:ext cx="3045023" cy="4320540"/>
      </dsp:txXfrm>
    </dsp:sp>
    <dsp:sp modelId="{0CD738BC-A071-46D1-B738-60AFF16FB513}">
      <dsp:nvSpPr>
        <dsp:cNvPr id="0" name=""/>
        <dsp:cNvSpPr/>
      </dsp:nvSpPr>
      <dsp:spPr>
        <a:xfrm>
          <a:off x="3049488" y="2057400"/>
          <a:ext cx="3045023" cy="4320540"/>
        </a:xfrm>
        <a:prstGeom prst="rect">
          <a:avLst/>
        </a:prstGeom>
        <a:solidFill>
          <a:schemeClr val="accent2">
            <a:hueOff val="3241393"/>
            <a:satOff val="12376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3241393"/>
              <a:satOff val="12376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b="1" kern="1200" dirty="0" smtClean="0">
              <a:latin typeface="+mj-lt"/>
            </a:rPr>
            <a:t>DANAS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>
              <a:latin typeface="+mj-lt"/>
            </a:rPr>
            <a:t>Plaćanje HZZO-u prekomjernog iznosa naknade štete koju prouzroče osiguranici s osnova osiguranja od AO</a:t>
          </a:r>
          <a:endParaRPr lang="hr-HR" sz="3100" kern="1200" dirty="0">
            <a:latin typeface="+mj-lt"/>
          </a:endParaRPr>
        </a:p>
      </dsp:txBody>
      <dsp:txXfrm>
        <a:off x="3049488" y="2057400"/>
        <a:ext cx="3045023" cy="4320540"/>
      </dsp:txXfrm>
    </dsp:sp>
    <dsp:sp modelId="{D93E8F26-6174-4A6D-A057-3151382BCD82}">
      <dsp:nvSpPr>
        <dsp:cNvPr id="0" name=""/>
        <dsp:cNvSpPr/>
      </dsp:nvSpPr>
      <dsp:spPr>
        <a:xfrm>
          <a:off x="6094511" y="2057400"/>
          <a:ext cx="3045023" cy="4320540"/>
        </a:xfrm>
        <a:prstGeom prst="rect">
          <a:avLst/>
        </a:prstGeom>
        <a:solidFill>
          <a:schemeClr val="accent2">
            <a:hueOff val="6482786"/>
            <a:satOff val="24753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6482786"/>
              <a:satOff val="24753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b="1" kern="1200" dirty="0" smtClean="0">
              <a:latin typeface="+mj-lt"/>
            </a:rPr>
            <a:t>SUTRA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i="1" kern="1200" dirty="0" smtClean="0">
              <a:latin typeface="+mj-lt"/>
            </a:rPr>
            <a:t>“širenje tržišnih aktivnosti HZZO-a” </a:t>
          </a:r>
          <a:r>
            <a:rPr lang="hr-HR" sz="3100" kern="1200" dirty="0" smtClean="0">
              <a:latin typeface="+mj-lt"/>
            </a:rPr>
            <a:t>– ulazak i na tržište dodatnog zdravstvenog osiguranja</a:t>
          </a:r>
          <a:endParaRPr lang="hr-HR" sz="3100" kern="1200" dirty="0">
            <a:latin typeface="+mj-lt"/>
          </a:endParaRPr>
        </a:p>
      </dsp:txBody>
      <dsp:txXfrm>
        <a:off x="6094511" y="2057400"/>
        <a:ext cx="3045023" cy="4320540"/>
      </dsp:txXfrm>
    </dsp:sp>
    <dsp:sp modelId="{91DDB82E-1A93-46B6-9024-BF37B4C686FC}">
      <dsp:nvSpPr>
        <dsp:cNvPr id="0" name=""/>
        <dsp:cNvSpPr/>
      </dsp:nvSpPr>
      <dsp:spPr>
        <a:xfrm>
          <a:off x="0" y="6377940"/>
          <a:ext cx="9144000" cy="48006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02CFD3-8697-47AA-AE01-8EEA99509D98}">
      <dsp:nvSpPr>
        <dsp:cNvPr id="0" name=""/>
        <dsp:cNvSpPr/>
      </dsp:nvSpPr>
      <dsp:spPr>
        <a:xfrm>
          <a:off x="3547" y="10711"/>
          <a:ext cx="3045618" cy="16478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Prije izmjene zakona</a:t>
          </a:r>
          <a:endParaRPr lang="hr-HR" sz="2800" kern="1200" dirty="0"/>
        </a:p>
      </dsp:txBody>
      <dsp:txXfrm>
        <a:off x="3547" y="10711"/>
        <a:ext cx="3045618" cy="1098544"/>
      </dsp:txXfrm>
    </dsp:sp>
    <dsp:sp modelId="{3282CD8B-3D07-41A8-9169-5889E8011657}">
      <dsp:nvSpPr>
        <dsp:cNvPr id="0" name=""/>
        <dsp:cNvSpPr/>
      </dsp:nvSpPr>
      <dsp:spPr>
        <a:xfrm>
          <a:off x="627349" y="1109256"/>
          <a:ext cx="3045618" cy="219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900" b="1" kern="1200" dirty="0" smtClean="0"/>
            <a:t>više od 23 milijuna kn samo za 2009.</a:t>
          </a:r>
          <a:endParaRPr lang="hr-HR" sz="2900" b="1" kern="1200" dirty="0"/>
        </a:p>
      </dsp:txBody>
      <dsp:txXfrm>
        <a:off x="627349" y="1109256"/>
        <a:ext cx="3045618" cy="2192400"/>
      </dsp:txXfrm>
    </dsp:sp>
    <dsp:sp modelId="{1AC3B7BD-804A-4C30-B4BE-9CCDD5DE541B}">
      <dsp:nvSpPr>
        <dsp:cNvPr id="0" name=""/>
        <dsp:cNvSpPr/>
      </dsp:nvSpPr>
      <dsp:spPr>
        <a:xfrm>
          <a:off x="3510870" y="180848"/>
          <a:ext cx="978813" cy="7582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shade val="9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shade val="9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300" kern="1200"/>
        </a:p>
      </dsp:txBody>
      <dsp:txXfrm>
        <a:off x="3510870" y="180848"/>
        <a:ext cx="978813" cy="758270"/>
      </dsp:txXfrm>
    </dsp:sp>
    <dsp:sp modelId="{A464461E-39B2-4F37-B8B1-F3BBA8619BF6}">
      <dsp:nvSpPr>
        <dsp:cNvPr id="0" name=""/>
        <dsp:cNvSpPr/>
      </dsp:nvSpPr>
      <dsp:spPr>
        <a:xfrm>
          <a:off x="4895984" y="10711"/>
          <a:ext cx="3045618" cy="16478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146903"/>
                <a:satOff val="3539"/>
                <a:lumOff val="21781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146903"/>
                <a:satOff val="3539"/>
                <a:lumOff val="21781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146903"/>
                <a:satOff val="3539"/>
                <a:lumOff val="21781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146903"/>
                <a:satOff val="3539"/>
                <a:lumOff val="21781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146903"/>
              <a:satOff val="3539"/>
              <a:lumOff val="2178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Nakon izmjene zakona</a:t>
          </a:r>
          <a:endParaRPr lang="hr-HR" sz="2800" kern="1200" dirty="0"/>
        </a:p>
      </dsp:txBody>
      <dsp:txXfrm>
        <a:off x="4895984" y="10711"/>
        <a:ext cx="3045618" cy="1098544"/>
      </dsp:txXfrm>
    </dsp:sp>
    <dsp:sp modelId="{B244648E-7199-464D-B3A3-149E036EF49A}">
      <dsp:nvSpPr>
        <dsp:cNvPr id="0" name=""/>
        <dsp:cNvSpPr/>
      </dsp:nvSpPr>
      <dsp:spPr>
        <a:xfrm>
          <a:off x="5519786" y="1109256"/>
          <a:ext cx="3045618" cy="219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46903"/>
              <a:satOff val="3539"/>
              <a:lumOff val="217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900" b="1" kern="1200" dirty="0" smtClean="0"/>
            <a:t>manje od 150 tisuća kn za 2009.</a:t>
          </a:r>
          <a:endParaRPr lang="hr-HR" sz="2900" b="1" kern="1200" dirty="0"/>
        </a:p>
      </dsp:txBody>
      <dsp:txXfrm>
        <a:off x="5519786" y="1109256"/>
        <a:ext cx="3045618" cy="21924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F39E3E-CBA2-4DB7-98CE-DCEC82EB6088}">
      <dsp:nvSpPr>
        <dsp:cNvPr id="0" name=""/>
        <dsp:cNvSpPr/>
      </dsp:nvSpPr>
      <dsp:spPr>
        <a:xfrm>
          <a:off x="0" y="435"/>
          <a:ext cx="8319867" cy="931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za svaku pojedinu i stvarnu štetu utvrđuje se obveza i pravo HZZO-a na potraživanje naknade iste od odgovornog osiguratelja automobilske odgovornosti </a:t>
          </a:r>
          <a:endParaRPr lang="hr-HR" sz="2000" kern="1200" dirty="0"/>
        </a:p>
      </dsp:txBody>
      <dsp:txXfrm>
        <a:off x="0" y="435"/>
        <a:ext cx="8319867" cy="931410"/>
      </dsp:txXfrm>
    </dsp:sp>
    <dsp:sp modelId="{61E1E396-8987-4779-B703-40DDCACA89D8}">
      <dsp:nvSpPr>
        <dsp:cNvPr id="0" name=""/>
        <dsp:cNvSpPr/>
      </dsp:nvSpPr>
      <dsp:spPr>
        <a:xfrm rot="5400000">
          <a:off x="3981825" y="952155"/>
          <a:ext cx="356217" cy="388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 rot="5400000">
        <a:off x="3981825" y="952155"/>
        <a:ext cx="356217" cy="388084"/>
      </dsp:txXfrm>
    </dsp:sp>
    <dsp:sp modelId="{ED685379-2871-42B7-A1B3-FA62AC5C8C8F}">
      <dsp:nvSpPr>
        <dsp:cNvPr id="0" name=""/>
        <dsp:cNvSpPr/>
      </dsp:nvSpPr>
      <dsp:spPr>
        <a:xfrm>
          <a:off x="0" y="1360549"/>
          <a:ext cx="8319867" cy="1011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određen iznos u visini od 7% (početno 10%) naplaćene funkcionalne premije osiguranja od AO, kao iznos naknade prouzročene štete HZZO-u, s osnova svih prouzročenih šteta – NOVO UREĐENJE</a:t>
          </a:r>
          <a:endParaRPr lang="hr-HR" sz="2000" kern="1200" dirty="0"/>
        </a:p>
      </dsp:txBody>
      <dsp:txXfrm>
        <a:off x="0" y="1360549"/>
        <a:ext cx="8319867" cy="101130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4043CA-79C4-430E-A58E-FABAAC154E9C}">
      <dsp:nvSpPr>
        <dsp:cNvPr id="0" name=""/>
        <dsp:cNvSpPr/>
      </dsp:nvSpPr>
      <dsp:spPr>
        <a:xfrm rot="16200000">
          <a:off x="1913" y="851"/>
          <a:ext cx="2995249" cy="2995249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naknada </a:t>
          </a:r>
          <a:r>
            <a:rPr lang="hr-HR" sz="1600" u="sng" kern="1200" dirty="0" smtClean="0"/>
            <a:t>stvarne</a:t>
          </a:r>
          <a:r>
            <a:rPr lang="hr-HR" sz="1600" kern="1200" dirty="0" smtClean="0"/>
            <a:t> štete u okviru odgovornosti svog osiguranika i granicama obveze preuzete ugovorom o osiguranju (</a:t>
          </a:r>
          <a:r>
            <a:rPr lang="hr-HR" sz="1600" kern="1200" dirty="0" err="1" smtClean="0"/>
            <a:t>čl</a:t>
          </a:r>
          <a:r>
            <a:rPr lang="hr-HR" sz="1600" kern="1200" dirty="0" smtClean="0"/>
            <a:t>. 27. ZOOP)</a:t>
          </a:r>
          <a:endParaRPr lang="en-GB" sz="1600" kern="1200" dirty="0" smtClean="0"/>
        </a:p>
      </dsp:txBody>
      <dsp:txXfrm rot="16200000">
        <a:off x="1913" y="851"/>
        <a:ext cx="2995249" cy="2995249"/>
      </dsp:txXfrm>
    </dsp:sp>
    <dsp:sp modelId="{6EEF1A11-82CE-4542-8799-7837EC9C5B85}">
      <dsp:nvSpPr>
        <dsp:cNvPr id="0" name=""/>
        <dsp:cNvSpPr/>
      </dsp:nvSpPr>
      <dsp:spPr>
        <a:xfrm rot="5400000">
          <a:off x="3650764" y="1702"/>
          <a:ext cx="2995249" cy="2995249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naknada </a:t>
          </a:r>
          <a:r>
            <a:rPr lang="hr-HR" sz="1700" u="sng" kern="1200" dirty="0" smtClean="0"/>
            <a:t>paušalno</a:t>
          </a:r>
          <a:r>
            <a:rPr lang="hr-HR" sz="1700" kern="1200" dirty="0" smtClean="0"/>
            <a:t> određenog iznosa koji bi trebao predstavljati naknadu prouzročene štete (</a:t>
          </a:r>
          <a:r>
            <a:rPr lang="hr-HR" sz="1700" kern="1200" dirty="0" err="1" smtClean="0"/>
            <a:t>čl</a:t>
          </a:r>
          <a:r>
            <a:rPr lang="hr-HR" sz="1700" kern="1200" dirty="0" smtClean="0"/>
            <a:t>. 53. ZOZO/08)</a:t>
          </a:r>
          <a:endParaRPr lang="hr-HR" sz="1700" kern="1200" dirty="0"/>
        </a:p>
      </dsp:txBody>
      <dsp:txXfrm rot="5400000">
        <a:off x="3650764" y="1702"/>
        <a:ext cx="2995249" cy="299524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096091-48E4-41ED-BD67-7B351F17E5CB}">
      <dsp:nvSpPr>
        <dsp:cNvPr id="0" name=""/>
        <dsp:cNvSpPr/>
      </dsp:nvSpPr>
      <dsp:spPr>
        <a:xfrm>
          <a:off x="0" y="0"/>
          <a:ext cx="60960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2009. i 2010. – prosječno 197,5 milijuna kn godišnje </a:t>
          </a:r>
          <a:endParaRPr lang="hr-HR" sz="3400" kern="1200" dirty="0"/>
        </a:p>
      </dsp:txBody>
      <dsp:txXfrm>
        <a:off x="0" y="0"/>
        <a:ext cx="6096000" cy="135252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096091-48E4-41ED-BD67-7B351F17E5CB}">
      <dsp:nvSpPr>
        <dsp:cNvPr id="0" name=""/>
        <dsp:cNvSpPr/>
      </dsp:nvSpPr>
      <dsp:spPr>
        <a:xfrm>
          <a:off x="0" y="0"/>
          <a:ext cx="6096000" cy="1924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 smtClean="0">
              <a:solidFill>
                <a:srgbClr val="0070C0"/>
              </a:solidFill>
            </a:rPr>
            <a:t>143 milijuna kn godišnje više od iznosa stvarne štete nanesene HZZO-u</a:t>
          </a:r>
          <a:endParaRPr lang="hr-HR" sz="3500" kern="1200" dirty="0">
            <a:solidFill>
              <a:srgbClr val="0070C0"/>
            </a:solidFill>
          </a:endParaRPr>
        </a:p>
      </dsp:txBody>
      <dsp:txXfrm>
        <a:off x="0" y="0"/>
        <a:ext cx="6096000" cy="1924649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5C31BC-07B4-4582-BB73-65366B95FE95}">
      <dsp:nvSpPr>
        <dsp:cNvPr id="0" name=""/>
        <dsp:cNvSpPr/>
      </dsp:nvSpPr>
      <dsp:spPr>
        <a:xfrm>
          <a:off x="1574" y="0"/>
          <a:ext cx="4168947" cy="68580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smtClean="0">
              <a:latin typeface="+mj-lt"/>
            </a:rPr>
            <a:t>OSIGURATELJI</a:t>
          </a:r>
          <a:endParaRPr lang="hr-HR" sz="3200" b="1" kern="1200" dirty="0">
            <a:latin typeface="+mj-lt"/>
          </a:endParaRPr>
        </a:p>
      </dsp:txBody>
      <dsp:txXfrm>
        <a:off x="1574" y="0"/>
        <a:ext cx="4168947" cy="2057400"/>
      </dsp:txXfrm>
    </dsp:sp>
    <dsp:sp modelId="{2591D8BB-733F-4F79-86E6-9771BA905F8F}">
      <dsp:nvSpPr>
        <dsp:cNvPr id="0" name=""/>
        <dsp:cNvSpPr/>
      </dsp:nvSpPr>
      <dsp:spPr>
        <a:xfrm>
          <a:off x="489804" y="2057922"/>
          <a:ext cx="3192485" cy="11753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latin typeface="+mj-lt"/>
            </a:rPr>
            <a:t>Obavljanje djelatnosti – nakon dozvole HANFE i prethodne suglasnosti ministra nadležnog za zdravstvo</a:t>
          </a:r>
          <a:endParaRPr lang="hr-HR" sz="1400" kern="1200" dirty="0">
            <a:latin typeface="+mj-lt"/>
          </a:endParaRPr>
        </a:p>
      </dsp:txBody>
      <dsp:txXfrm>
        <a:off x="489804" y="2057922"/>
        <a:ext cx="3192485" cy="1175377"/>
      </dsp:txXfrm>
    </dsp:sp>
    <dsp:sp modelId="{8F91ED3F-F939-4F9F-B859-20047476BD9C}">
      <dsp:nvSpPr>
        <dsp:cNvPr id="0" name=""/>
        <dsp:cNvSpPr/>
      </dsp:nvSpPr>
      <dsp:spPr>
        <a:xfrm>
          <a:off x="489804" y="3299351"/>
          <a:ext cx="3192485" cy="1189906"/>
        </a:xfrm>
        <a:prstGeom prst="roundRect">
          <a:avLst>
            <a:gd name="adj" fmla="val 10000"/>
          </a:avLst>
        </a:prstGeom>
        <a:solidFill>
          <a:schemeClr val="accent3">
            <a:hueOff val="227728"/>
            <a:satOff val="849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227728"/>
              <a:satOff val="849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latin typeface="+mj-lt"/>
            </a:rPr>
            <a:t>u okvirima Zakona o osiguranju, dozvola i suglasnosti, podzakonskih akata HANFE  i ministra nadležnog za zdravstvo (pravilnici, mišljenja)</a:t>
          </a:r>
          <a:endParaRPr lang="hr-HR" sz="1400" kern="1200" dirty="0">
            <a:latin typeface="+mj-lt"/>
          </a:endParaRPr>
        </a:p>
      </dsp:txBody>
      <dsp:txXfrm>
        <a:off x="489804" y="3299351"/>
        <a:ext cx="3192485" cy="1189906"/>
      </dsp:txXfrm>
    </dsp:sp>
    <dsp:sp modelId="{9F943D22-4820-48AE-9A6C-EF62A802799C}">
      <dsp:nvSpPr>
        <dsp:cNvPr id="0" name=""/>
        <dsp:cNvSpPr/>
      </dsp:nvSpPr>
      <dsp:spPr>
        <a:xfrm>
          <a:off x="489804" y="4555310"/>
          <a:ext cx="3192485" cy="1367613"/>
        </a:xfrm>
        <a:prstGeom prst="roundRect">
          <a:avLst>
            <a:gd name="adj" fmla="val 10000"/>
          </a:avLst>
        </a:prstGeom>
        <a:solidFill>
          <a:schemeClr val="accent3">
            <a:hueOff val="455456"/>
            <a:satOff val="1697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455456"/>
              <a:satOff val="1697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latin typeface="+mj-lt"/>
            </a:rPr>
            <a:t>Temeljni kapital, solventnost, unutarnja revizija, imenovani ovlašteni aktuar, pravila o promidžbenim aktivnostima, informacije ugovoratelju osiguranja, pričuve, pravila o ulaganjima, izvješćivanje</a:t>
          </a:r>
          <a:endParaRPr lang="hr-HR" sz="1400" kern="1200" dirty="0">
            <a:latin typeface="+mj-lt"/>
          </a:endParaRPr>
        </a:p>
      </dsp:txBody>
      <dsp:txXfrm>
        <a:off x="489804" y="4555310"/>
        <a:ext cx="3192485" cy="1367613"/>
      </dsp:txXfrm>
    </dsp:sp>
    <dsp:sp modelId="{781A73E6-4B3C-4C1E-9A18-8F1777E83BB4}">
      <dsp:nvSpPr>
        <dsp:cNvPr id="0" name=""/>
        <dsp:cNvSpPr/>
      </dsp:nvSpPr>
      <dsp:spPr>
        <a:xfrm>
          <a:off x="489804" y="5988974"/>
          <a:ext cx="3192485" cy="525602"/>
        </a:xfrm>
        <a:prstGeom prst="roundRect">
          <a:avLst>
            <a:gd name="adj" fmla="val 10000"/>
          </a:avLst>
        </a:prstGeom>
        <a:solidFill>
          <a:schemeClr val="accent3">
            <a:hueOff val="683184"/>
            <a:satOff val="2546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683184"/>
              <a:satOff val="2546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latin typeface="+mj-lt"/>
            </a:rPr>
            <a:t>Nadzor HANFE i nadzor  ministra nadležnog za zdravstvo (čl. 24. ZDZO)</a:t>
          </a:r>
          <a:endParaRPr lang="hr-HR" sz="1400" kern="1200" dirty="0">
            <a:latin typeface="+mj-lt"/>
          </a:endParaRPr>
        </a:p>
      </dsp:txBody>
      <dsp:txXfrm>
        <a:off x="489804" y="5988974"/>
        <a:ext cx="3192485" cy="525602"/>
      </dsp:txXfrm>
    </dsp:sp>
    <dsp:sp modelId="{7BDDAE61-EC7B-404D-BA5E-FEBF4362732D}">
      <dsp:nvSpPr>
        <dsp:cNvPr id="0" name=""/>
        <dsp:cNvSpPr/>
      </dsp:nvSpPr>
      <dsp:spPr>
        <a:xfrm>
          <a:off x="4469817" y="0"/>
          <a:ext cx="4241576" cy="68580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 smtClean="0">
              <a:latin typeface="+mj-lt"/>
            </a:rPr>
            <a:t>HZZO</a:t>
          </a:r>
          <a:endParaRPr lang="hr-HR" sz="3500" b="1" kern="1200" dirty="0">
            <a:latin typeface="+mj-lt"/>
          </a:endParaRPr>
        </a:p>
      </dsp:txBody>
      <dsp:txXfrm>
        <a:off x="4469817" y="0"/>
        <a:ext cx="4241576" cy="2057400"/>
      </dsp:txXfrm>
    </dsp:sp>
    <dsp:sp modelId="{C7FFC30F-C76C-483F-8E87-567DD6DE874C}">
      <dsp:nvSpPr>
        <dsp:cNvPr id="0" name=""/>
        <dsp:cNvSpPr/>
      </dsp:nvSpPr>
      <dsp:spPr>
        <a:xfrm>
          <a:off x="4994362" y="2057991"/>
          <a:ext cx="3192485" cy="950439"/>
        </a:xfrm>
        <a:prstGeom prst="roundRect">
          <a:avLst>
            <a:gd name="adj" fmla="val 10000"/>
          </a:avLst>
        </a:prstGeom>
        <a:solidFill>
          <a:schemeClr val="accent3">
            <a:hueOff val="910913"/>
            <a:satOff val="3394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910913"/>
              <a:satOff val="3394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latin typeface="+mj-lt"/>
            </a:rPr>
            <a:t>Obavljanje djelatnosti – </a:t>
          </a:r>
          <a:r>
            <a:rPr lang="hr-HR" sz="1400" b="1" kern="1200" dirty="0" smtClean="0">
              <a:latin typeface="+mj-lt"/>
            </a:rPr>
            <a:t>BEZ</a:t>
          </a:r>
          <a:r>
            <a:rPr lang="hr-HR" sz="1400" kern="1200" dirty="0" smtClean="0">
              <a:latin typeface="+mj-lt"/>
            </a:rPr>
            <a:t> dozvole HANFE i prethodne suglasnosti ministra nadležnog za zdravstvo</a:t>
          </a:r>
          <a:endParaRPr lang="hr-HR" sz="1400" kern="1200" dirty="0">
            <a:latin typeface="+mj-lt"/>
          </a:endParaRPr>
        </a:p>
      </dsp:txBody>
      <dsp:txXfrm>
        <a:off x="4994362" y="2057991"/>
        <a:ext cx="3192485" cy="950439"/>
      </dsp:txXfrm>
    </dsp:sp>
    <dsp:sp modelId="{4D1AC7C3-8C50-4565-8259-5339A59D4BFC}">
      <dsp:nvSpPr>
        <dsp:cNvPr id="0" name=""/>
        <dsp:cNvSpPr/>
      </dsp:nvSpPr>
      <dsp:spPr>
        <a:xfrm>
          <a:off x="4994362" y="3143213"/>
          <a:ext cx="3192485" cy="1228097"/>
        </a:xfrm>
        <a:prstGeom prst="roundRect">
          <a:avLst>
            <a:gd name="adj" fmla="val 10000"/>
          </a:avLst>
        </a:prstGeom>
        <a:solidFill>
          <a:schemeClr val="accent3">
            <a:hueOff val="1138641"/>
            <a:satOff val="4243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1138641"/>
              <a:satOff val="4243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kern="1200" dirty="0" smtClean="0"/>
            <a:t>Pravila provođenja dodatnoga zdravstvenog osiguranja</a:t>
          </a:r>
          <a:r>
            <a:rPr lang="hr-HR" sz="1400" kern="1200" dirty="0" smtClean="0">
              <a:latin typeface="Calibri" pitchFamily="34" charset="0"/>
            </a:rPr>
            <a:t> koje provodi HZZO </a:t>
          </a:r>
          <a:r>
            <a:rPr lang="hr-HR" sz="1400" u="sng" kern="1200" dirty="0" smtClean="0">
              <a:latin typeface="Calibri" pitchFamily="34" charset="0"/>
            </a:rPr>
            <a:t>donosi Upravno vijeće HZZO-a</a:t>
          </a:r>
          <a:r>
            <a:rPr lang="hr-HR" sz="1400" kern="1200" dirty="0" smtClean="0">
              <a:latin typeface="Calibri" pitchFamily="34" charset="0"/>
            </a:rPr>
            <a:t> – čl. 25. st. 2. ZDZO</a:t>
          </a:r>
          <a:endParaRPr lang="hr-HR" sz="1400" kern="1200" dirty="0">
            <a:latin typeface="Calibri" pitchFamily="34" charset="0"/>
          </a:endParaRPr>
        </a:p>
      </dsp:txBody>
      <dsp:txXfrm>
        <a:off x="4994362" y="3143213"/>
        <a:ext cx="3192485" cy="1228097"/>
      </dsp:txXfrm>
    </dsp:sp>
    <dsp:sp modelId="{FEA6092B-DF41-4E27-BCC6-3576A82BEFC0}">
      <dsp:nvSpPr>
        <dsp:cNvPr id="0" name=""/>
        <dsp:cNvSpPr/>
      </dsp:nvSpPr>
      <dsp:spPr>
        <a:xfrm>
          <a:off x="4994362" y="4506093"/>
          <a:ext cx="3192485" cy="1350057"/>
        </a:xfrm>
        <a:prstGeom prst="roundRect">
          <a:avLst>
            <a:gd name="adj" fmla="val 10000"/>
          </a:avLst>
        </a:prstGeom>
        <a:solidFill>
          <a:schemeClr val="accent3">
            <a:hueOff val="1366369"/>
            <a:satOff val="5091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1366369"/>
              <a:satOff val="5091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latin typeface="+mj-lt"/>
            </a:rPr>
            <a:t>?</a:t>
          </a:r>
          <a:endParaRPr lang="hr-HR" sz="1600" b="1" kern="1200" dirty="0">
            <a:latin typeface="+mj-lt"/>
          </a:endParaRPr>
        </a:p>
      </dsp:txBody>
      <dsp:txXfrm>
        <a:off x="4994362" y="4506093"/>
        <a:ext cx="3192485" cy="1350057"/>
      </dsp:txXfrm>
    </dsp:sp>
    <dsp:sp modelId="{12D715FB-86CF-45B2-878E-3F554548A42C}">
      <dsp:nvSpPr>
        <dsp:cNvPr id="0" name=""/>
        <dsp:cNvSpPr/>
      </dsp:nvSpPr>
      <dsp:spPr>
        <a:xfrm>
          <a:off x="4994362" y="5990933"/>
          <a:ext cx="3192485" cy="523575"/>
        </a:xfrm>
        <a:prstGeom prst="roundRect">
          <a:avLst>
            <a:gd name="adj" fmla="val 10000"/>
          </a:avLst>
        </a:prstGeom>
        <a:solidFill>
          <a:schemeClr val="accent3">
            <a:hueOff val="1594097"/>
            <a:satOff val="594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1594097"/>
              <a:satOff val="594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latin typeface="+mj-lt"/>
            </a:rPr>
            <a:t>?</a:t>
          </a:r>
          <a:endParaRPr lang="hr-HR" sz="1600" b="1" kern="1200" dirty="0">
            <a:latin typeface="+mj-lt"/>
          </a:endParaRPr>
        </a:p>
      </dsp:txBody>
      <dsp:txXfrm>
        <a:off x="4994362" y="5990933"/>
        <a:ext cx="3192485" cy="5235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EA17C-5DE1-4FE4-AFA4-45FE52F14177}">
      <dsp:nvSpPr>
        <dsp:cNvPr id="0" name=""/>
        <dsp:cNvSpPr/>
      </dsp:nvSpPr>
      <dsp:spPr>
        <a:xfrm>
          <a:off x="894445" y="376286"/>
          <a:ext cx="1408133" cy="9392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ukupna ZBP - smanjenje 2,84%</a:t>
          </a:r>
          <a:endParaRPr lang="en-GB" sz="1100" kern="1200" dirty="0"/>
        </a:p>
      </dsp:txBody>
      <dsp:txXfrm>
        <a:off x="1119746" y="376286"/>
        <a:ext cx="1182832" cy="939225"/>
      </dsp:txXfrm>
    </dsp:sp>
    <dsp:sp modelId="{660416A2-CEA3-4F89-A968-CBC76E9532E0}">
      <dsp:nvSpPr>
        <dsp:cNvPr id="0" name=""/>
        <dsp:cNvSpPr/>
      </dsp:nvSpPr>
      <dsp:spPr>
        <a:xfrm>
          <a:off x="894445" y="1315511"/>
          <a:ext cx="1408133" cy="93922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prosječna stopa rasta 2000.-2009. - 8,55%</a:t>
          </a:r>
          <a:endParaRPr lang="en-GB" sz="1100" kern="1200" dirty="0"/>
        </a:p>
      </dsp:txBody>
      <dsp:txXfrm>
        <a:off x="1119746" y="1315511"/>
        <a:ext cx="1182832" cy="939225"/>
      </dsp:txXfrm>
    </dsp:sp>
    <dsp:sp modelId="{76DFDA65-2B38-48F8-B74F-AF16EDCB3867}">
      <dsp:nvSpPr>
        <dsp:cNvPr id="0" name=""/>
        <dsp:cNvSpPr/>
      </dsp:nvSpPr>
      <dsp:spPr>
        <a:xfrm>
          <a:off x="143440" y="783"/>
          <a:ext cx="938755" cy="938755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700" kern="1200" dirty="0"/>
            <a:t>-</a:t>
          </a:r>
          <a:endParaRPr lang="en-GB" sz="4700" kern="1200" dirty="0"/>
        </a:p>
      </dsp:txBody>
      <dsp:txXfrm>
        <a:off x="143440" y="783"/>
        <a:ext cx="938755" cy="9387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F39002-86F3-4BB9-B930-ECF904056BC1}">
      <dsp:nvSpPr>
        <dsp:cNvPr id="0" name=""/>
        <dsp:cNvSpPr/>
      </dsp:nvSpPr>
      <dsp:spPr>
        <a:xfrm>
          <a:off x="913256" y="354913"/>
          <a:ext cx="1327515" cy="885452"/>
        </a:xfrm>
        <a:prstGeom prst="rect">
          <a:avLst/>
        </a:prstGeom>
        <a:solidFill>
          <a:srgbClr val="7C98D6"/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udio neživot 73,56%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(u 2008. 73,72%)</a:t>
          </a:r>
          <a:endParaRPr lang="en-GB" sz="1100" kern="1200" dirty="0"/>
        </a:p>
      </dsp:txBody>
      <dsp:txXfrm>
        <a:off x="1125658" y="354913"/>
        <a:ext cx="1115112" cy="885452"/>
      </dsp:txXfrm>
    </dsp:sp>
    <dsp:sp modelId="{E4182594-A2C5-4823-A642-41CF4660356A}">
      <dsp:nvSpPr>
        <dsp:cNvPr id="0" name=""/>
        <dsp:cNvSpPr/>
      </dsp:nvSpPr>
      <dsp:spPr>
        <a:xfrm>
          <a:off x="913256" y="1240366"/>
          <a:ext cx="1327515" cy="885452"/>
        </a:xfrm>
        <a:prstGeom prst="rect">
          <a:avLst/>
        </a:prstGeom>
        <a:solidFill>
          <a:srgbClr val="EB7D6B">
            <a:alpha val="90000"/>
          </a:srgbClr>
        </a:solidFill>
        <a:ln w="25400" cap="flat" cmpd="sng" algn="ctr">
          <a:solidFill>
            <a:schemeClr val="accent3">
              <a:tint val="40000"/>
              <a:alpha val="90000"/>
              <a:hueOff val="1654541"/>
              <a:satOff val="5394"/>
              <a:lumOff val="1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/>
            <a:t>udio život   26,44%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/>
            <a:t> (u 2008. 26,28%)</a:t>
          </a:r>
          <a:endParaRPr lang="en-GB" sz="1100" kern="1200"/>
        </a:p>
      </dsp:txBody>
      <dsp:txXfrm>
        <a:off x="1125658" y="1240366"/>
        <a:ext cx="1115112" cy="885452"/>
      </dsp:txXfrm>
    </dsp:sp>
    <dsp:sp modelId="{BDC447A4-57EC-48F5-85A6-DADA337E032E}">
      <dsp:nvSpPr>
        <dsp:cNvPr id="0" name=""/>
        <dsp:cNvSpPr/>
      </dsp:nvSpPr>
      <dsp:spPr>
        <a:xfrm>
          <a:off x="205248" y="909"/>
          <a:ext cx="885010" cy="88501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400" kern="1200" dirty="0"/>
            <a:t>+</a:t>
          </a:r>
          <a:endParaRPr lang="en-GB" sz="4400" kern="1200" dirty="0"/>
        </a:p>
      </dsp:txBody>
      <dsp:txXfrm>
        <a:off x="205248" y="909"/>
        <a:ext cx="885010" cy="88501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1FEC4B-EC82-464F-A551-0A13DA850174}">
      <dsp:nvSpPr>
        <dsp:cNvPr id="0" name=""/>
        <dsp:cNvSpPr/>
      </dsp:nvSpPr>
      <dsp:spPr>
        <a:xfrm>
          <a:off x="955559" y="916721"/>
          <a:ext cx="1790417" cy="1194208"/>
        </a:xfrm>
        <a:prstGeom prst="rect">
          <a:avLst/>
        </a:prstGeom>
        <a:solidFill>
          <a:srgbClr val="7C98D6">
            <a:alpha val="89804"/>
          </a:srgb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ZBP Neživot 6.922.661.042 kn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- smanjenje 3,05</a:t>
          </a:r>
          <a:r>
            <a:rPr lang="hr-HR" sz="1100" kern="1200" dirty="0" smtClean="0"/>
            <a:t>%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- U 2008. +8,50%</a:t>
          </a:r>
          <a:endParaRPr lang="en-GB" sz="1100" kern="1200" dirty="0"/>
        </a:p>
      </dsp:txBody>
      <dsp:txXfrm>
        <a:off x="1242026" y="916721"/>
        <a:ext cx="1503950" cy="1194208"/>
      </dsp:txXfrm>
    </dsp:sp>
    <dsp:sp modelId="{C1547603-D133-4BE2-867A-F78320097C68}">
      <dsp:nvSpPr>
        <dsp:cNvPr id="0" name=""/>
        <dsp:cNvSpPr/>
      </dsp:nvSpPr>
      <dsp:spPr>
        <a:xfrm>
          <a:off x="955559" y="2110930"/>
          <a:ext cx="1790417" cy="1194208"/>
        </a:xfrm>
        <a:prstGeom prst="rect">
          <a:avLst/>
        </a:prstGeom>
        <a:solidFill>
          <a:srgbClr val="EB7D6B">
            <a:alpha val="89804"/>
          </a:srgb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ZBP Život 2.488.674.623 kn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- smanjenje 2,24% </a:t>
          </a:r>
          <a:endParaRPr lang="hr-HR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- U 2008. +2,50%</a:t>
          </a:r>
          <a:endParaRPr lang="en-GB" sz="1100" kern="1200" dirty="0"/>
        </a:p>
      </dsp:txBody>
      <dsp:txXfrm>
        <a:off x="1242026" y="2110930"/>
        <a:ext cx="1503950" cy="1194208"/>
      </dsp:txXfrm>
    </dsp:sp>
    <dsp:sp modelId="{9633F5DA-7962-4A6E-B936-E1EC2E0A1BEB}">
      <dsp:nvSpPr>
        <dsp:cNvPr id="0" name=""/>
        <dsp:cNvSpPr/>
      </dsp:nvSpPr>
      <dsp:spPr>
        <a:xfrm>
          <a:off x="670" y="439277"/>
          <a:ext cx="1193611" cy="1193611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000" kern="1200" dirty="0"/>
            <a:t>-</a:t>
          </a:r>
          <a:endParaRPr lang="en-GB" sz="6000" kern="1200" dirty="0"/>
        </a:p>
      </dsp:txBody>
      <dsp:txXfrm>
        <a:off x="670" y="439277"/>
        <a:ext cx="1193611" cy="119361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A1FDA7-EF6B-433A-82D9-C2023D859B74}">
      <dsp:nvSpPr>
        <dsp:cNvPr id="0" name=""/>
        <dsp:cNvSpPr/>
      </dsp:nvSpPr>
      <dsp:spPr>
        <a:xfrm>
          <a:off x="3402940" y="2650280"/>
          <a:ext cx="2331452" cy="23314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>
              <a:latin typeface="+mj-lt"/>
            </a:rPr>
            <a:t>Djelatnost osiguranja</a:t>
          </a:r>
          <a:endParaRPr lang="hr-HR" sz="3000" kern="1200" dirty="0">
            <a:latin typeface="+mj-lt"/>
          </a:endParaRPr>
        </a:p>
      </dsp:txBody>
      <dsp:txXfrm>
        <a:off x="3402940" y="2650280"/>
        <a:ext cx="2331452" cy="2331452"/>
      </dsp:txXfrm>
    </dsp:sp>
    <dsp:sp modelId="{6836A42F-C89D-4E4E-B854-8E8E33F33AA3}">
      <dsp:nvSpPr>
        <dsp:cNvPr id="0" name=""/>
        <dsp:cNvSpPr/>
      </dsp:nvSpPr>
      <dsp:spPr>
        <a:xfrm rot="12900000">
          <a:off x="1900554" y="2242128"/>
          <a:ext cx="1789712" cy="6644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CFA96-B2E9-402B-B1E9-C608E0067E29}">
      <dsp:nvSpPr>
        <dsp:cNvPr id="0" name=""/>
        <dsp:cNvSpPr/>
      </dsp:nvSpPr>
      <dsp:spPr>
        <a:xfrm>
          <a:off x="680236" y="1175139"/>
          <a:ext cx="2764302" cy="1771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>
              <a:latin typeface="+mj-lt"/>
            </a:rPr>
            <a:t>Zakoni</a:t>
          </a:r>
          <a:r>
            <a:rPr lang="hr-HR" sz="1700" kern="1200" dirty="0" smtClean="0">
              <a:latin typeface="+mj-lt"/>
            </a:rPr>
            <a:t>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>
              <a:latin typeface="+mj-lt"/>
            </a:rPr>
            <a:t>Zakon o osiguranju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>
              <a:latin typeface="+mj-lt"/>
            </a:rPr>
            <a:t>Zakon o obveznim osiguranjima u prometu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>
              <a:latin typeface="+mj-lt"/>
            </a:rPr>
            <a:t>Zakon o obveznim odnosima</a:t>
          </a:r>
          <a:endParaRPr lang="hr-HR" sz="1700" kern="1200" dirty="0">
            <a:latin typeface="+mj-lt"/>
          </a:endParaRPr>
        </a:p>
      </dsp:txBody>
      <dsp:txXfrm>
        <a:off x="680236" y="1175139"/>
        <a:ext cx="2764302" cy="1771903"/>
      </dsp:txXfrm>
    </dsp:sp>
    <dsp:sp modelId="{324BE57C-D0F2-4986-8BAF-19953C625F6A}">
      <dsp:nvSpPr>
        <dsp:cNvPr id="0" name=""/>
        <dsp:cNvSpPr/>
      </dsp:nvSpPr>
      <dsp:spPr>
        <a:xfrm rot="16200000">
          <a:off x="3673810" y="1319029"/>
          <a:ext cx="1789712" cy="6644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467FA-42EA-4DB8-BC2E-B96F36606F6F}">
      <dsp:nvSpPr>
        <dsp:cNvPr id="0" name=""/>
        <dsp:cNvSpPr/>
      </dsp:nvSpPr>
      <dsp:spPr>
        <a:xfrm>
          <a:off x="3461226" y="130834"/>
          <a:ext cx="2214879" cy="1251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>
              <a:latin typeface="+mj-lt"/>
            </a:rPr>
            <a:t>USTAV RH</a:t>
          </a:r>
          <a:endParaRPr lang="hr-HR" sz="1700" kern="1200" dirty="0">
            <a:latin typeface="+mj-lt"/>
          </a:endParaRPr>
        </a:p>
      </dsp:txBody>
      <dsp:txXfrm>
        <a:off x="3461226" y="130834"/>
        <a:ext cx="2214879" cy="1251141"/>
      </dsp:txXfrm>
    </dsp:sp>
    <dsp:sp modelId="{8E20092B-ADFE-473D-AC50-F38AD375D3AE}">
      <dsp:nvSpPr>
        <dsp:cNvPr id="0" name=""/>
        <dsp:cNvSpPr/>
      </dsp:nvSpPr>
      <dsp:spPr>
        <a:xfrm rot="19500000">
          <a:off x="5447066" y="2242128"/>
          <a:ext cx="1789712" cy="6644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0A1DE-0DD7-4197-A70E-892604C36C2E}">
      <dsp:nvSpPr>
        <dsp:cNvPr id="0" name=""/>
        <dsp:cNvSpPr/>
      </dsp:nvSpPr>
      <dsp:spPr>
        <a:xfrm>
          <a:off x="5686127" y="1175139"/>
          <a:ext cx="2777636" cy="1771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>
              <a:latin typeface="+mj-lt"/>
            </a:rPr>
            <a:t>HANFA (nadzorno tijelo) i druga nadležna tijela –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err="1" smtClean="0">
              <a:latin typeface="+mj-lt"/>
            </a:rPr>
            <a:t>Podzakonski</a:t>
          </a:r>
          <a:r>
            <a:rPr lang="hr-HR" sz="1700" b="1" kern="1200" dirty="0" smtClean="0">
              <a:latin typeface="+mj-lt"/>
            </a:rPr>
            <a:t> akti: </a:t>
          </a:r>
          <a:r>
            <a:rPr lang="hr-HR" sz="1700" kern="1200" dirty="0" smtClean="0">
              <a:latin typeface="+mj-lt"/>
            </a:rPr>
            <a:t>pravilnici, mišljenja...</a:t>
          </a:r>
          <a:endParaRPr lang="hr-HR" sz="1700" kern="1200" dirty="0">
            <a:latin typeface="+mj-lt"/>
          </a:endParaRPr>
        </a:p>
      </dsp:txBody>
      <dsp:txXfrm>
        <a:off x="5686127" y="1175139"/>
        <a:ext cx="2777636" cy="177190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652DAB-8A5F-4F29-8BB5-2D80A496BE32}">
      <dsp:nvSpPr>
        <dsp:cNvPr id="0" name=""/>
        <dsp:cNvSpPr/>
      </dsp:nvSpPr>
      <dsp:spPr>
        <a:xfrm rot="5400000">
          <a:off x="1827825" y="-209539"/>
          <a:ext cx="6262549" cy="6685919"/>
        </a:xfrm>
        <a:prstGeom prst="round2SameRect">
          <a:avLst/>
        </a:prstGeom>
        <a:solidFill>
          <a:srgbClr val="4F81BD">
            <a:alpha val="90000"/>
            <a:tint val="55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Hrvatski ured za osiguranje je pravna osoba koja u </a:t>
          </a:r>
          <a:r>
            <a:rPr lang="hr-HR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pravnom </a:t>
          </a:r>
          <a:r>
            <a:rPr lang="hr-H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prometu s trećim osobama predstavlja udruženje društava za osiguranje sa sjedištem u Republici Hrvatskoj (čl. 271. Zakona o osiguranju). Hrvatski ured za osiguranje obavlja poslove utvrđene Zakonom o osiguranju, Zakonom o obveznim osiguranjima u prometu te drugim propisima: </a:t>
          </a:r>
          <a:endParaRPr lang="hr-HR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Arial" pitchFamily="34" charset="0"/>
          </a:endParaRP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itchFamily="34" charset="0"/>
            </a:rPr>
            <a:t>poslove nacionalnog Ureda zelene karte osiguranja i druge poslove utvrđene međunarodnim sporazumima o osiguranju vlasnika vozila od odgovornosti za štete nanesene trećim osobama;</a:t>
          </a: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poslove predstavljanja i zastupanja interesa društava za osiguranje u međunarodnim institucijama;</a:t>
          </a: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poslove vođenja Garancijskog fonda;</a:t>
          </a: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poslove statistike osiguranja;</a:t>
          </a: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poslove rješavanja pritužbi osiguranika odnosno oštećenih osoba;</a:t>
          </a: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poslove izvansudskog rješavanja sporova između osiguranika odnosno ugovaratelja osiguranja odnosno potrošača i društava za osiguranje odnosno ponuditelja usluga osiguranja.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punopravni </a:t>
          </a:r>
          <a:r>
            <a:rPr lang="hr-H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član Europske federacije osiguratelja i reosiguratelja </a:t>
          </a:r>
          <a:r>
            <a:rPr lang="hr-HR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hr-HR" sz="16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Comité</a:t>
          </a:r>
          <a:r>
            <a:rPr lang="hr-HR" sz="16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hr-HR" sz="16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Européen</a:t>
          </a:r>
          <a:r>
            <a:rPr lang="hr-HR" sz="16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hr-HR" sz="16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des</a:t>
          </a:r>
          <a:r>
            <a:rPr lang="hr-HR" sz="16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Assurances </a:t>
          </a:r>
          <a:r>
            <a:rPr lang="hr-H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(CEA), </a:t>
          </a:r>
          <a:endParaRPr lang="hr-HR" sz="16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Savjeta </a:t>
          </a:r>
          <a:r>
            <a:rPr lang="hr-H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ureda - </a:t>
          </a:r>
          <a:r>
            <a:rPr lang="hr-HR" sz="16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Council</a:t>
          </a:r>
          <a:r>
            <a:rPr lang="hr-HR" sz="16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hr-HR" sz="16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of</a:t>
          </a:r>
          <a:r>
            <a:rPr lang="hr-HR" sz="16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hr-HR" sz="16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Bureaux</a:t>
          </a:r>
          <a:r>
            <a:rPr lang="hr-HR" sz="16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hr-H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(COB) </a:t>
          </a:r>
          <a:r>
            <a:rPr lang="hr-HR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</a:t>
          </a:r>
          <a:endParaRPr lang="hr-HR" sz="16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Međunarodnog </a:t>
          </a:r>
          <a:r>
            <a:rPr lang="hr-H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udruženja za pomorska i prijevozna osiguranja - </a:t>
          </a:r>
          <a:r>
            <a:rPr lang="hr-HR" sz="16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International</a:t>
          </a:r>
          <a:r>
            <a:rPr lang="hr-HR" sz="16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Union </a:t>
          </a:r>
          <a:r>
            <a:rPr lang="hr-HR" sz="16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of</a:t>
          </a:r>
          <a:r>
            <a:rPr lang="hr-HR" sz="16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Marine Insurance (IUMI). 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 članstvu sudjeluje 19 </a:t>
          </a:r>
          <a:r>
            <a:rPr lang="hr-H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društava za osiguranje i  1 društvo za reosiguranje (98,39 % ZBP hrvatskog tržišta osiguranja</a:t>
          </a:r>
          <a:r>
            <a:rPr lang="hr-HR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).</a:t>
          </a:r>
          <a:endParaRPr lang="hr-HR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5400000">
        <a:off x="1827825" y="-209539"/>
        <a:ext cx="6262549" cy="6685919"/>
      </dsp:txXfrm>
    </dsp:sp>
    <dsp:sp modelId="{0049D6D2-5480-440F-B872-C57F27A85F0F}">
      <dsp:nvSpPr>
        <dsp:cNvPr id="0" name=""/>
        <dsp:cNvSpPr/>
      </dsp:nvSpPr>
      <dsp:spPr>
        <a:xfrm>
          <a:off x="10348" y="0"/>
          <a:ext cx="1583710" cy="6122402"/>
        </a:xfrm>
        <a:prstGeom prst="roundRect">
          <a:avLst/>
        </a:prstGeom>
        <a:solidFill>
          <a:srgbClr val="4F81BD">
            <a:shade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Hrvatski ured za osiguranje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348" y="0"/>
        <a:ext cx="1583710" cy="612240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94EA3F-D3FF-47B6-8B09-7BBB0DCAED04}">
      <dsp:nvSpPr>
        <dsp:cNvPr id="0" name=""/>
        <dsp:cNvSpPr/>
      </dsp:nvSpPr>
      <dsp:spPr>
        <a:xfrm>
          <a:off x="1686242" y="0"/>
          <a:ext cx="4482982" cy="47874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Skupština</a:t>
          </a:r>
          <a:r>
            <a:rPr lang="hr-HR" sz="2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</dsp:txBody>
      <dsp:txXfrm>
        <a:off x="1686242" y="0"/>
        <a:ext cx="4482982" cy="478740"/>
      </dsp:txXfrm>
    </dsp:sp>
    <dsp:sp modelId="{50101C28-74F5-4E67-B5CD-C8A2179DA1BD}">
      <dsp:nvSpPr>
        <dsp:cNvPr id="0" name=""/>
        <dsp:cNvSpPr/>
      </dsp:nvSpPr>
      <dsp:spPr>
        <a:xfrm>
          <a:off x="1650950" y="632585"/>
          <a:ext cx="4556372" cy="53255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Upravni odbor </a:t>
          </a:r>
        </a:p>
      </dsp:txBody>
      <dsp:txXfrm>
        <a:off x="1650950" y="632585"/>
        <a:ext cx="4556372" cy="532552"/>
      </dsp:txXfrm>
    </dsp:sp>
    <dsp:sp modelId="{0422E4A2-F547-44DF-B527-83E94320CC73}">
      <dsp:nvSpPr>
        <dsp:cNvPr id="0" name=""/>
        <dsp:cNvSpPr/>
      </dsp:nvSpPr>
      <dsp:spPr>
        <a:xfrm>
          <a:off x="2843246" y="1282841"/>
          <a:ext cx="2313456" cy="3324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Direktor</a:t>
          </a:r>
          <a:r>
            <a:rPr lang="hr-HR" sz="18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hr-HR" sz="18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HUO</a:t>
          </a:r>
        </a:p>
      </dsp:txBody>
      <dsp:txXfrm>
        <a:off x="2843246" y="1282841"/>
        <a:ext cx="2313456" cy="332442"/>
      </dsp:txXfrm>
    </dsp:sp>
    <dsp:sp modelId="{321748F7-ACE6-43C9-BDBB-DC39C244C84E}">
      <dsp:nvSpPr>
        <dsp:cNvPr id="0" name=""/>
        <dsp:cNvSpPr/>
      </dsp:nvSpPr>
      <dsp:spPr>
        <a:xfrm>
          <a:off x="31251" y="1804969"/>
          <a:ext cx="1337771" cy="14638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Ured zelene karte</a:t>
          </a:r>
        </a:p>
      </dsp:txBody>
      <dsp:txXfrm>
        <a:off x="31251" y="1804969"/>
        <a:ext cx="1337771" cy="1463860"/>
      </dsp:txXfrm>
    </dsp:sp>
    <dsp:sp modelId="{16971E15-C8E2-4665-82BD-657D15DBA3E0}">
      <dsp:nvSpPr>
        <dsp:cNvPr id="0" name=""/>
        <dsp:cNvSpPr/>
      </dsp:nvSpPr>
      <dsp:spPr>
        <a:xfrm>
          <a:off x="1397116" y="1804969"/>
          <a:ext cx="1337771" cy="14638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Ured za naknadu</a:t>
          </a:r>
        </a:p>
      </dsp:txBody>
      <dsp:txXfrm>
        <a:off x="1397116" y="1804969"/>
        <a:ext cx="1337771" cy="1463860"/>
      </dsp:txXfrm>
    </dsp:sp>
    <dsp:sp modelId="{A2C14852-1731-4784-A94D-66A94A82FC68}">
      <dsp:nvSpPr>
        <dsp:cNvPr id="0" name=""/>
        <dsp:cNvSpPr/>
      </dsp:nvSpPr>
      <dsp:spPr>
        <a:xfrm>
          <a:off x="2762981" y="1804969"/>
          <a:ext cx="1337771" cy="14638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Garancijski fond</a:t>
          </a:r>
        </a:p>
      </dsp:txBody>
      <dsp:txXfrm>
        <a:off x="2762981" y="1804969"/>
        <a:ext cx="1337771" cy="1463860"/>
      </dsp:txXfrm>
    </dsp:sp>
    <dsp:sp modelId="{A9054B14-010C-4488-A360-5D2356236011}">
      <dsp:nvSpPr>
        <dsp:cNvPr id="0" name=""/>
        <dsp:cNvSpPr/>
      </dsp:nvSpPr>
      <dsp:spPr>
        <a:xfrm>
          <a:off x="4128846" y="1804969"/>
          <a:ext cx="1337771" cy="14638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Informacijski centar</a:t>
          </a:r>
        </a:p>
      </dsp:txBody>
      <dsp:txXfrm>
        <a:off x="4128846" y="1804969"/>
        <a:ext cx="1337771" cy="1463860"/>
      </dsp:txXfrm>
    </dsp:sp>
    <dsp:sp modelId="{FADE896B-A35E-4255-BB51-E5F9D1F74235}">
      <dsp:nvSpPr>
        <dsp:cNvPr id="0" name=""/>
        <dsp:cNvSpPr/>
      </dsp:nvSpPr>
      <dsp:spPr>
        <a:xfrm>
          <a:off x="5494711" y="1804969"/>
          <a:ext cx="1337771" cy="14638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Centar za mirenje</a:t>
          </a:r>
        </a:p>
      </dsp:txBody>
      <dsp:txXfrm>
        <a:off x="5494711" y="1804969"/>
        <a:ext cx="1337771" cy="1463860"/>
      </dsp:txXfrm>
    </dsp:sp>
    <dsp:sp modelId="{2121F3F0-7249-4106-B73B-CB7A70362D66}">
      <dsp:nvSpPr>
        <dsp:cNvPr id="0" name=""/>
        <dsp:cNvSpPr/>
      </dsp:nvSpPr>
      <dsp:spPr>
        <a:xfrm>
          <a:off x="6860576" y="1804969"/>
          <a:ext cx="1337771" cy="14638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CEDOH</a:t>
          </a:r>
        </a:p>
      </dsp:txBody>
      <dsp:txXfrm>
        <a:off x="6860576" y="1804969"/>
        <a:ext cx="1337771" cy="1463860"/>
      </dsp:txXfrm>
    </dsp:sp>
    <dsp:sp modelId="{F58D4044-8DAE-44DA-A26A-97E0F5BF158D}">
      <dsp:nvSpPr>
        <dsp:cNvPr id="0" name=""/>
        <dsp:cNvSpPr/>
      </dsp:nvSpPr>
      <dsp:spPr>
        <a:xfrm>
          <a:off x="6886275" y="786228"/>
          <a:ext cx="1295471" cy="966762"/>
        </a:xfrm>
        <a:prstGeom prst="roundRect">
          <a:avLst>
            <a:gd name="adj" fmla="val 10000"/>
          </a:avLst>
        </a:prstGeom>
        <a:solidFill>
          <a:srgbClr val="C0504D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Pravobranitelj za djelatnost osiguranja</a:t>
          </a:r>
        </a:p>
      </dsp:txBody>
      <dsp:txXfrm>
        <a:off x="6886275" y="786228"/>
        <a:ext cx="1295471" cy="96676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03CAB0-E8A4-450C-90C9-F89B9246C93E}">
      <dsp:nvSpPr>
        <dsp:cNvPr id="0" name=""/>
        <dsp:cNvSpPr/>
      </dsp:nvSpPr>
      <dsp:spPr>
        <a:xfrm>
          <a:off x="5308" y="330"/>
          <a:ext cx="8630343" cy="42780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Hrvatski ured za osiguranje</a:t>
          </a:r>
        </a:p>
      </dsp:txBody>
      <dsp:txXfrm>
        <a:off x="5308" y="330"/>
        <a:ext cx="8630343" cy="427801"/>
      </dsp:txXfrm>
    </dsp:sp>
    <dsp:sp modelId="{1C0F940E-1B99-4E28-A672-83F7DE5853C3}">
      <dsp:nvSpPr>
        <dsp:cNvPr id="0" name=""/>
        <dsp:cNvSpPr/>
      </dsp:nvSpPr>
      <dsp:spPr>
        <a:xfrm>
          <a:off x="13732" y="528550"/>
          <a:ext cx="1048809" cy="119544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Ministarstvo financija</a:t>
          </a:r>
        </a:p>
      </dsp:txBody>
      <dsp:txXfrm>
        <a:off x="13732" y="528550"/>
        <a:ext cx="1048809" cy="1195445"/>
      </dsp:txXfrm>
    </dsp:sp>
    <dsp:sp modelId="{C5666E9D-97E6-4B73-A641-A17381B82C2C}">
      <dsp:nvSpPr>
        <dsp:cNvPr id="0" name=""/>
        <dsp:cNvSpPr/>
      </dsp:nvSpPr>
      <dsp:spPr>
        <a:xfrm>
          <a:off x="15777" y="1824412"/>
          <a:ext cx="1044718" cy="35534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-Zakon o osiguranju</a:t>
          </a:r>
          <a:b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-Zakon o obveznim osiguranjima u prometu</a:t>
          </a:r>
          <a:b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-Solvency II</a:t>
          </a:r>
          <a:b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-Financijska edukacija i financijska pismenost</a:t>
          </a:r>
        </a:p>
      </dsp:txBody>
      <dsp:txXfrm>
        <a:off x="15777" y="1824412"/>
        <a:ext cx="1044718" cy="3553460"/>
      </dsp:txXfrm>
    </dsp:sp>
    <dsp:sp modelId="{B6925E30-0BA2-4049-9F49-816AFC2DBF62}">
      <dsp:nvSpPr>
        <dsp:cNvPr id="0" name=""/>
        <dsp:cNvSpPr/>
      </dsp:nvSpPr>
      <dsp:spPr>
        <a:xfrm>
          <a:off x="1126918" y="528550"/>
          <a:ext cx="766398" cy="119544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HANFA</a:t>
          </a:r>
        </a:p>
      </dsp:txBody>
      <dsp:txXfrm>
        <a:off x="1126918" y="528550"/>
        <a:ext cx="766398" cy="1195445"/>
      </dsp:txXfrm>
    </dsp:sp>
    <dsp:sp modelId="{F5BBA843-1D9F-4155-94AC-76213D3F65E7}">
      <dsp:nvSpPr>
        <dsp:cNvPr id="0" name=""/>
        <dsp:cNvSpPr/>
      </dsp:nvSpPr>
      <dsp:spPr>
        <a:xfrm>
          <a:off x="1128413" y="1824412"/>
          <a:ext cx="763409" cy="20771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-Solvency II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-ostali podza-konski akti</a:t>
          </a:r>
        </a:p>
      </dsp:txBody>
      <dsp:txXfrm>
        <a:off x="1128413" y="1824412"/>
        <a:ext cx="763409" cy="2077157"/>
      </dsp:txXfrm>
    </dsp:sp>
    <dsp:sp modelId="{021E01C7-C0DA-4330-BA82-BE6F7EA9D760}">
      <dsp:nvSpPr>
        <dsp:cNvPr id="0" name=""/>
        <dsp:cNvSpPr/>
      </dsp:nvSpPr>
      <dsp:spPr>
        <a:xfrm>
          <a:off x="1957694" y="528550"/>
          <a:ext cx="766398" cy="119544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CEA</a:t>
          </a:r>
        </a:p>
      </dsp:txBody>
      <dsp:txXfrm>
        <a:off x="1957694" y="528550"/>
        <a:ext cx="766398" cy="1195445"/>
      </dsp:txXfrm>
    </dsp:sp>
    <dsp:sp modelId="{8F1AF8DB-14F7-45E9-A7F2-9BEBF35E930D}">
      <dsp:nvSpPr>
        <dsp:cNvPr id="0" name=""/>
        <dsp:cNvSpPr/>
      </dsp:nvSpPr>
      <dsp:spPr>
        <a:xfrm>
          <a:off x="1959189" y="1824412"/>
          <a:ext cx="763409" cy="20505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-Priprema za jedinstve-no europsko tržište</a:t>
          </a:r>
        </a:p>
      </dsp:txBody>
      <dsp:txXfrm>
        <a:off x="1959189" y="1824412"/>
        <a:ext cx="763409" cy="2050570"/>
      </dsp:txXfrm>
    </dsp:sp>
    <dsp:sp modelId="{4BF60536-7762-4717-AD41-27D5EEB30073}">
      <dsp:nvSpPr>
        <dsp:cNvPr id="0" name=""/>
        <dsp:cNvSpPr/>
      </dsp:nvSpPr>
      <dsp:spPr>
        <a:xfrm>
          <a:off x="2788471" y="528550"/>
          <a:ext cx="905047" cy="11956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Financijska edukacija i financijska pismenost</a:t>
          </a:r>
          <a:endParaRPr lang="hr-HR" sz="13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88471" y="528550"/>
        <a:ext cx="905047" cy="1195660"/>
      </dsp:txXfrm>
    </dsp:sp>
    <dsp:sp modelId="{71756EA6-5F84-4E66-97B6-C93ED82C4276}">
      <dsp:nvSpPr>
        <dsp:cNvPr id="0" name=""/>
        <dsp:cNvSpPr/>
      </dsp:nvSpPr>
      <dsp:spPr>
        <a:xfrm>
          <a:off x="2859290" y="1824627"/>
          <a:ext cx="763409" cy="38917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</a:t>
          </a:r>
          <a:r>
            <a:rPr lang="hr-HR" sz="11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Izrada strategije</a:t>
          </a:r>
          <a:br>
            <a:rPr lang="hr-HR" sz="11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1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hr-HR" sz="11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1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-Suradnja sa MF-a</a:t>
          </a:r>
          <a:br>
            <a:rPr lang="hr-HR" sz="11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1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hr-HR" sz="11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1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-Izrada publikacija</a:t>
          </a:r>
          <a:br>
            <a:rPr lang="hr-HR" sz="11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1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hr-HR" sz="11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1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-Radionice i seminari</a:t>
          </a:r>
          <a:br>
            <a:rPr lang="hr-HR" sz="11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1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hr-HR" sz="11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1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-Promi-džbena kampanja</a:t>
          </a:r>
          <a:br>
            <a:rPr lang="hr-HR" sz="11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1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hr-HR" sz="11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1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-Suradnja sa visoko-školskim institu-cijama</a:t>
          </a:r>
        </a:p>
      </dsp:txBody>
      <dsp:txXfrm>
        <a:off x="2859290" y="1824627"/>
        <a:ext cx="763409" cy="3891735"/>
      </dsp:txXfrm>
    </dsp:sp>
    <dsp:sp modelId="{EBC1FDBE-0D6D-4277-9518-884F1C171673}">
      <dsp:nvSpPr>
        <dsp:cNvPr id="0" name=""/>
        <dsp:cNvSpPr/>
      </dsp:nvSpPr>
      <dsp:spPr>
        <a:xfrm>
          <a:off x="3757896" y="528550"/>
          <a:ext cx="1030706" cy="119544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Ministarstvo unutarnjih poslova</a:t>
          </a:r>
        </a:p>
      </dsp:txBody>
      <dsp:txXfrm>
        <a:off x="3757896" y="528550"/>
        <a:ext cx="1030706" cy="1195445"/>
      </dsp:txXfrm>
    </dsp:sp>
    <dsp:sp modelId="{528CFABA-BEA7-4510-90A0-E64778BF3EE3}">
      <dsp:nvSpPr>
        <dsp:cNvPr id="0" name=""/>
        <dsp:cNvSpPr/>
      </dsp:nvSpPr>
      <dsp:spPr>
        <a:xfrm>
          <a:off x="3890050" y="1824412"/>
          <a:ext cx="766398" cy="119544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Prijevare u osiguranju</a:t>
          </a:r>
        </a:p>
      </dsp:txBody>
      <dsp:txXfrm>
        <a:off x="3890050" y="1824412"/>
        <a:ext cx="766398" cy="1195445"/>
      </dsp:txXfrm>
    </dsp:sp>
    <dsp:sp modelId="{70A6062B-8AB9-4B74-8965-E81D5F97F16B}">
      <dsp:nvSpPr>
        <dsp:cNvPr id="0" name=""/>
        <dsp:cNvSpPr/>
      </dsp:nvSpPr>
      <dsp:spPr>
        <a:xfrm>
          <a:off x="4852980" y="528550"/>
          <a:ext cx="766398" cy="119544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HZZO</a:t>
          </a:r>
        </a:p>
      </dsp:txBody>
      <dsp:txXfrm>
        <a:off x="4852980" y="528550"/>
        <a:ext cx="766398" cy="1195445"/>
      </dsp:txXfrm>
    </dsp:sp>
    <dsp:sp modelId="{CF3D5938-FD55-4FC5-87B0-CD0655B2C2C8}">
      <dsp:nvSpPr>
        <dsp:cNvPr id="0" name=""/>
        <dsp:cNvSpPr/>
      </dsp:nvSpPr>
      <dsp:spPr>
        <a:xfrm>
          <a:off x="4852980" y="1824412"/>
          <a:ext cx="766398" cy="119544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Prijevare u osiguranju</a:t>
          </a:r>
        </a:p>
      </dsp:txBody>
      <dsp:txXfrm>
        <a:off x="4852980" y="1824412"/>
        <a:ext cx="766398" cy="1195445"/>
      </dsp:txXfrm>
    </dsp:sp>
    <dsp:sp modelId="{CC1504CB-8745-48CF-BC82-2687112C1776}">
      <dsp:nvSpPr>
        <dsp:cNvPr id="0" name=""/>
        <dsp:cNvSpPr/>
      </dsp:nvSpPr>
      <dsp:spPr>
        <a:xfrm>
          <a:off x="5683757" y="528550"/>
          <a:ext cx="766398" cy="119544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HAD</a:t>
          </a:r>
        </a:p>
      </dsp:txBody>
      <dsp:txXfrm>
        <a:off x="5683757" y="528550"/>
        <a:ext cx="766398" cy="1195445"/>
      </dsp:txXfrm>
    </dsp:sp>
    <dsp:sp modelId="{F7F0A214-A15A-43AD-A81E-69F45F250071}">
      <dsp:nvSpPr>
        <dsp:cNvPr id="0" name=""/>
        <dsp:cNvSpPr/>
      </dsp:nvSpPr>
      <dsp:spPr>
        <a:xfrm>
          <a:off x="5685251" y="1824412"/>
          <a:ext cx="763409" cy="14960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-Solvency II</a:t>
          </a:r>
          <a:b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-Statistika</a:t>
          </a:r>
        </a:p>
      </dsp:txBody>
      <dsp:txXfrm>
        <a:off x="5685251" y="1824412"/>
        <a:ext cx="763409" cy="1496027"/>
      </dsp:txXfrm>
    </dsp:sp>
    <dsp:sp modelId="{93E80C5B-6758-4B9C-B5EE-8D110DE4E369}">
      <dsp:nvSpPr>
        <dsp:cNvPr id="0" name=""/>
        <dsp:cNvSpPr/>
      </dsp:nvSpPr>
      <dsp:spPr>
        <a:xfrm>
          <a:off x="6514533" y="528550"/>
          <a:ext cx="1110313" cy="119544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RG za istraživanje i razvoj</a:t>
          </a:r>
        </a:p>
      </dsp:txBody>
      <dsp:txXfrm>
        <a:off x="6514533" y="528550"/>
        <a:ext cx="1110313" cy="1195445"/>
      </dsp:txXfrm>
    </dsp:sp>
    <dsp:sp modelId="{11967D65-ACB9-4FEF-830A-02A33912B7B5}">
      <dsp:nvSpPr>
        <dsp:cNvPr id="0" name=""/>
        <dsp:cNvSpPr/>
      </dsp:nvSpPr>
      <dsp:spPr>
        <a:xfrm>
          <a:off x="6640741" y="1824412"/>
          <a:ext cx="857896" cy="393589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-Izrada position papera</a:t>
          </a:r>
          <a:b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-Finan-cijska pismenost</a:t>
          </a:r>
          <a:b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-Publika-cija o imovin-skim osigura-njima</a:t>
          </a:r>
          <a:b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-Bilten HUO</a:t>
          </a:r>
          <a:b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-Anke-tiranje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b="1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640741" y="1824412"/>
        <a:ext cx="857896" cy="3935895"/>
      </dsp:txXfrm>
    </dsp:sp>
    <dsp:sp modelId="{E59A48C2-D98C-44A3-9F82-6B7453EF6E32}">
      <dsp:nvSpPr>
        <dsp:cNvPr id="0" name=""/>
        <dsp:cNvSpPr/>
      </dsp:nvSpPr>
      <dsp:spPr>
        <a:xfrm>
          <a:off x="7689224" y="528550"/>
          <a:ext cx="938003" cy="119544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Solvency II</a:t>
          </a:r>
        </a:p>
      </dsp:txBody>
      <dsp:txXfrm>
        <a:off x="7689224" y="528550"/>
        <a:ext cx="938003" cy="1195445"/>
      </dsp:txXfrm>
    </dsp:sp>
    <dsp:sp modelId="{163F5494-9189-4E56-8A5B-183BA6AAEB90}">
      <dsp:nvSpPr>
        <dsp:cNvPr id="0" name=""/>
        <dsp:cNvSpPr/>
      </dsp:nvSpPr>
      <dsp:spPr>
        <a:xfrm>
          <a:off x="7691054" y="1824412"/>
          <a:ext cx="934344" cy="39249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-Suradnja sa MF-a, HANFA-om, </a:t>
          </a:r>
          <a:b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HAD-om, udruže-njima u inozemstvu...</a:t>
          </a:r>
          <a:b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</a:t>
          </a: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Osnivanje RG</a:t>
          </a:r>
          <a:b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</a:t>
          </a: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Radionice i seminari</a:t>
          </a:r>
          <a:b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hr-HR" sz="1200" b="1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</a:t>
          </a:r>
          <a:r>
            <a:rPr lang="hr-HR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Izdavanje priručnika za društva</a:t>
          </a:r>
        </a:p>
      </dsp:txBody>
      <dsp:txXfrm>
        <a:off x="7691054" y="1824412"/>
        <a:ext cx="934344" cy="392498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652DAB-8A5F-4F29-8BB5-2D80A496BE32}">
      <dsp:nvSpPr>
        <dsp:cNvPr id="0" name=""/>
        <dsp:cNvSpPr/>
      </dsp:nvSpPr>
      <dsp:spPr>
        <a:xfrm rot="5400000">
          <a:off x="2434838" y="23779"/>
          <a:ext cx="6046599" cy="5999040"/>
        </a:xfrm>
        <a:prstGeom prst="round2SameRect">
          <a:avLst/>
        </a:prstGeom>
        <a:solidFill>
          <a:srgbClr val="9BBB5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Intenziviranjem pristupnih pregovora Republike Hrvatske s Europskom </a:t>
          </a:r>
          <a:r>
            <a:rPr lang="hr-HR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unijom:</a:t>
          </a:r>
          <a:endParaRPr lang="hr-HR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hr-HR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na godišnjoj skupštini Sustava tijela 4. Direktive pri Savjetu ureda, održanoj u studenom 2010. u Ateni, Informacijski Centar pri Hrvatskom uredu za osiguranje postao je potpisnik Sporazuma između Informacijskih centara zemalja članica EEA, a Hrvatskom uredu za osiguranje omogućeno je sudjelovanje u Sustavu u posebnom statusu trajne gostujuće članice. 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Hrvatska je domaćin Opće skupštine Savjeta ureda zelene karte – Dubrovnik 2011.</a:t>
          </a:r>
          <a:endParaRPr lang="hr-HR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Pristupom u punopravno članstvo CEA-e (Europske federacije udruženja osiguratelja i reosiguratelja), Hrvatskom uredu za osiguranje omogućen je pristup relevantnim informacijama o zakonodavnim i tržišnim kretanjima te aktualnostima iz EU značajnim za djelatnost osiguranja.</a:t>
          </a:r>
          <a:endParaRPr lang="hr-HR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Hrvatski ured za osiguranje aktivno dostavlja statistiku i druge podatke o hrvatskom tržištu osiguranja koje postaju sastavni dio analiza i publikacija CEA-e. </a:t>
          </a:r>
          <a:endParaRPr lang="hr-HR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intenziviranje suradnje s Odborima CEA na razini komisija Hrvatskog ureda za osiguranje;</a:t>
          </a:r>
          <a:endParaRPr lang="hr-HR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praćenje ključnih pitanja i strateških inicijativa CEA-e</a:t>
          </a:r>
          <a:endParaRPr lang="hr-HR" sz="14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5400000">
        <a:off x="2434838" y="23779"/>
        <a:ext cx="6046599" cy="5999040"/>
      </dsp:txXfrm>
    </dsp:sp>
    <dsp:sp modelId="{0049D6D2-5480-440F-B872-C57F27A85F0F}">
      <dsp:nvSpPr>
        <dsp:cNvPr id="0" name=""/>
        <dsp:cNvSpPr/>
      </dsp:nvSpPr>
      <dsp:spPr>
        <a:xfrm>
          <a:off x="1737" y="74204"/>
          <a:ext cx="2504771" cy="5911284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Međunarodne aktivnosti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COB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CEA</a:t>
          </a:r>
          <a:endParaRPr lang="hr-HR" sz="2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737" y="74204"/>
        <a:ext cx="2504771" cy="5911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0.32742</cdr:x>
      <cdr:y>0.45995</cdr:y>
    </cdr:from>
    <cdr:to>
      <cdr:x>0.49048</cdr:x>
      <cdr:y>0.65076</cdr:y>
    </cdr:to>
    <cdr:sp macro="" textlink="">
      <cdr:nvSpPr>
        <cdr:cNvPr id="1024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6448" y="1778497"/>
          <a:ext cx="471365" cy="7378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800" b="1" i="0" strike="noStrike" dirty="0">
              <a:solidFill>
                <a:srgbClr val="000000"/>
              </a:solidFill>
              <a:latin typeface="Arial"/>
              <a:cs typeface="Arial"/>
            </a:rPr>
            <a:t>200</a:t>
          </a:r>
          <a:r>
            <a:rPr lang="hr-HR" sz="800" b="1" i="0" strike="noStrike" dirty="0">
              <a:solidFill>
                <a:srgbClr val="000000"/>
              </a:solidFill>
              <a:latin typeface="Arial"/>
              <a:cs typeface="Arial"/>
            </a:rPr>
            <a:t>8</a:t>
          </a:r>
          <a:r>
            <a:rPr lang="en-GB" sz="800" b="1" i="0" strike="noStrike" dirty="0">
              <a:solidFill>
                <a:srgbClr val="000000"/>
              </a:solidFill>
              <a:latin typeface="Arial"/>
              <a:cs typeface="Arial"/>
            </a:rPr>
            <a:t>.</a:t>
          </a:r>
        </a:p>
      </cdr:txBody>
    </cdr:sp>
  </cdr:relSizeAnchor>
  <cdr:relSizeAnchor xmlns:cdr="http://schemas.openxmlformats.org/drawingml/2006/chartDrawing">
    <cdr:from>
      <cdr:x>0.60355</cdr:x>
      <cdr:y>0.2138</cdr:y>
    </cdr:from>
    <cdr:to>
      <cdr:x>0.75089</cdr:x>
      <cdr:y>0.29636</cdr:y>
    </cdr:to>
    <cdr:sp macro="" textlink="">
      <cdr:nvSpPr>
        <cdr:cNvPr id="1024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4660" y="826706"/>
          <a:ext cx="425924" cy="3192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800" b="1" i="0" strike="noStrike" dirty="0">
              <a:solidFill>
                <a:srgbClr val="000000"/>
              </a:solidFill>
              <a:latin typeface="Arial"/>
              <a:cs typeface="Arial"/>
            </a:rPr>
            <a:t>200</a:t>
          </a:r>
          <a:r>
            <a:rPr lang="hr-HR" sz="800" b="1" i="0" strike="noStrike" dirty="0">
              <a:solidFill>
                <a:srgbClr val="000000"/>
              </a:solidFill>
              <a:latin typeface="Arial"/>
              <a:cs typeface="Arial"/>
            </a:rPr>
            <a:t>9</a:t>
          </a:r>
          <a:r>
            <a:rPr lang="en-GB" sz="800" b="1" i="0" strike="noStrike" dirty="0">
              <a:solidFill>
                <a:srgbClr val="000000"/>
              </a:solidFill>
              <a:latin typeface="Arial"/>
              <a:cs typeface="Arial"/>
            </a:rPr>
            <a:t>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0.10954</cdr:x>
      <cdr:y>0.08029</cdr:y>
    </cdr:from>
    <cdr:to>
      <cdr:x>0.78708</cdr:x>
      <cdr:y>0.16149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2392" y="355997"/>
          <a:ext cx="27363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100" dirty="0" smtClean="0"/>
            <a:t>Neživotna osiguranja</a:t>
          </a:r>
          <a:endParaRPr lang="en-GB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0.1416</cdr:x>
      <cdr:y>0.08029</cdr:y>
    </cdr:from>
    <cdr:to>
      <cdr:x>0.92612</cdr:x>
      <cdr:y>0.17773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872" y="355997"/>
          <a:ext cx="316835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100" dirty="0" smtClean="0"/>
            <a:t>Životna osiguranja</a:t>
          </a:r>
          <a:endParaRPr lang="en-GB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2FE3F-A246-4AF5-BB0F-B8733858A487}" type="datetimeFigureOut">
              <a:rPr lang="hr-HR" smtClean="0"/>
              <a:pPr/>
              <a:t>3.12.2010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7BDF8-6492-471D-8B0A-CA726085E13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85041-8BBE-45B3-8C74-0A346A78D95B}" type="datetimeFigureOut">
              <a:rPr lang="hr-HR" smtClean="0"/>
              <a:pPr/>
              <a:t>3.12.2010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338E8-2088-45F5-B0DA-683AD2CDD07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92782-485F-4519-A404-7EC855C72ABC}" type="slidenum">
              <a:rPr lang="hr-HR" smtClean="0"/>
              <a:pPr/>
              <a:t>21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E47A-08DF-409B-AA60-BA764D939417}" type="datetimeFigureOut">
              <a:rPr lang="en-GB" smtClean="0"/>
              <a:pPr/>
              <a:t>03/12/2010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680F-E28F-40AF-93BC-43CE71AC8D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E47A-08DF-409B-AA60-BA764D939417}" type="datetimeFigureOut">
              <a:rPr lang="en-GB" smtClean="0"/>
              <a:pPr/>
              <a:t>03/12/2010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680F-E28F-40AF-93BC-43CE71AC8D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E47A-08DF-409B-AA60-BA764D939417}" type="datetimeFigureOut">
              <a:rPr lang="en-GB" smtClean="0"/>
              <a:pPr/>
              <a:t>03/12/2010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680F-E28F-40AF-93BC-43CE71AC8D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E47A-08DF-409B-AA60-BA764D939417}" type="datetimeFigureOut">
              <a:rPr lang="en-GB" smtClean="0"/>
              <a:pPr/>
              <a:t>03/12/2010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680F-E28F-40AF-93BC-43CE71AC8D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E47A-08DF-409B-AA60-BA764D939417}" type="datetimeFigureOut">
              <a:rPr lang="en-GB" smtClean="0"/>
              <a:pPr/>
              <a:t>03/12/2010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680F-E28F-40AF-93BC-43CE71AC8D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E47A-08DF-409B-AA60-BA764D939417}" type="datetimeFigureOut">
              <a:rPr lang="en-GB" smtClean="0"/>
              <a:pPr/>
              <a:t>03/12/2010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680F-E28F-40AF-93BC-43CE71AC8D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E47A-08DF-409B-AA60-BA764D939417}" type="datetimeFigureOut">
              <a:rPr lang="en-GB" smtClean="0"/>
              <a:pPr/>
              <a:t>03/12/2010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680F-E28F-40AF-93BC-43CE71AC8D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E47A-08DF-409B-AA60-BA764D939417}" type="datetimeFigureOut">
              <a:rPr lang="en-GB" smtClean="0"/>
              <a:pPr/>
              <a:t>03/12/2010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680F-E28F-40AF-93BC-43CE71AC8D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E47A-08DF-409B-AA60-BA764D939417}" type="datetimeFigureOut">
              <a:rPr lang="en-GB" smtClean="0"/>
              <a:pPr/>
              <a:t>03/12/2010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680F-E28F-40AF-93BC-43CE71AC8D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E47A-08DF-409B-AA60-BA764D939417}" type="datetimeFigureOut">
              <a:rPr lang="en-GB" smtClean="0"/>
              <a:pPr/>
              <a:t>03/12/2010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680F-E28F-40AF-93BC-43CE71AC8D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E47A-08DF-409B-AA60-BA764D939417}" type="datetimeFigureOut">
              <a:rPr lang="en-GB" smtClean="0"/>
              <a:pPr/>
              <a:t>03/12/2010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541680F-E28F-40AF-93BC-43CE71AC8D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21E47A-08DF-409B-AA60-BA764D939417}" type="datetimeFigureOut">
              <a:rPr lang="en-GB" smtClean="0"/>
              <a:pPr/>
              <a:t>03/12/2010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41680F-E28F-40AF-93BC-43CE71AC8DC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diagramData" Target="../diagrams/data16.xml"/><Relationship Id="rId3" Type="http://schemas.openxmlformats.org/officeDocument/2006/relationships/diagramLayout" Target="../diagrams/layout14.xml"/><Relationship Id="rId7" Type="http://schemas.openxmlformats.org/officeDocument/2006/relationships/chart" Target="../charts/chart12.xml"/><Relationship Id="rId12" Type="http://schemas.microsoft.com/office/2007/relationships/diagramDrawing" Target="../diagrams/drawing15.xml"/><Relationship Id="rId17" Type="http://schemas.microsoft.com/office/2007/relationships/diagramDrawing" Target="../diagrams/drawing16.xml"/><Relationship Id="rId2" Type="http://schemas.openxmlformats.org/officeDocument/2006/relationships/diagramData" Target="../diagrams/data14.xml"/><Relationship Id="rId16" Type="http://schemas.openxmlformats.org/officeDocument/2006/relationships/diagramColors" Target="../diagrams/colors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openxmlformats.org/officeDocument/2006/relationships/diagramColors" Target="../diagrams/colors15.xml"/><Relationship Id="rId5" Type="http://schemas.openxmlformats.org/officeDocument/2006/relationships/diagramColors" Target="../diagrams/colors14.xml"/><Relationship Id="rId1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5.xml"/><Relationship Id="rId4" Type="http://schemas.openxmlformats.org/officeDocument/2006/relationships/diagramQuickStyle" Target="../diagrams/quickStyle14.xml"/><Relationship Id="rId9" Type="http://schemas.openxmlformats.org/officeDocument/2006/relationships/diagramLayout" Target="../diagrams/layout15.xml"/><Relationship Id="rId14" Type="http://schemas.openxmlformats.org/officeDocument/2006/relationships/diagramLayout" Target="../diagrams/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chart" Target="../charts/chart5.xml"/><Relationship Id="rId7" Type="http://schemas.openxmlformats.org/officeDocument/2006/relationships/diagramColors" Target="../diagrams/colors3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0968"/>
            <a:ext cx="8229600" cy="1440160"/>
          </a:xfrm>
        </p:spPr>
        <p:txBody>
          <a:bodyPr>
            <a:normAutofit fontScale="90000"/>
          </a:bodyPr>
          <a:lstStyle/>
          <a:p>
            <a:pPr algn="r"/>
            <a:r>
              <a:rPr lang="hr-HR" smtClean="0"/>
              <a:t>Hrvatska – tržište osiguranja</a:t>
            </a:r>
            <a:br>
              <a:rPr lang="hr-HR" smtClean="0"/>
            </a:br>
            <a:r>
              <a:rPr lang="hr-HR" smtClean="0"/>
              <a:t>na putu ka Europskoj uniji</a:t>
            </a:r>
            <a:endParaRPr lang="en-GB" dirty="0"/>
          </a:p>
        </p:txBody>
      </p:sp>
      <p:pic>
        <p:nvPicPr>
          <p:cNvPr id="6" name="Content Placeholder 5" descr="HR-e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085184"/>
            <a:ext cx="1769994" cy="1166812"/>
          </a:xfrm>
        </p:spPr>
      </p:pic>
      <p:sp>
        <p:nvSpPr>
          <p:cNvPr id="8" name="TextBox 7"/>
          <p:cNvSpPr txBox="1"/>
          <p:nvPr/>
        </p:nvSpPr>
        <p:spPr>
          <a:xfrm>
            <a:off x="2627784" y="544522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000" smtClean="0">
                <a:latin typeface="+mj-lt"/>
              </a:rPr>
              <a:t>Seminar Nacionalnog biroa osiguravača Crne Gore</a:t>
            </a:r>
          </a:p>
          <a:p>
            <a:pPr algn="r"/>
            <a:r>
              <a:rPr lang="hr-HR" sz="2000" smtClean="0">
                <a:latin typeface="+mj-lt"/>
              </a:rPr>
              <a:t>Bečići, 4. prosinac 2010.</a:t>
            </a:r>
            <a:endParaRPr lang="hr-HR" sz="2000">
              <a:latin typeface="+mj-lt"/>
            </a:endParaRPr>
          </a:p>
        </p:txBody>
      </p:sp>
      <p:pic>
        <p:nvPicPr>
          <p:cNvPr id="9" name="Picture 8" descr="HUO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692696"/>
            <a:ext cx="900008" cy="803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>
              <a:defRPr sz="9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hr-HR" sz="1800" dirty="0" smtClean="0">
                <a:solidFill>
                  <a:srgbClr val="69676D"/>
                </a:solidFill>
                <a:latin typeface="Calibri"/>
              </a:rPr>
              <a:t>Zaračunata bruto premija neživotnih  i životnih osiguranja u periodu 2003. – 2009.</a:t>
            </a:r>
            <a:endParaRPr lang="en-GB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err="1" smtClean="0"/>
              <a:t>Rast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premije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životnih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i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neživotnih</a:t>
            </a:r>
            <a:r>
              <a:rPr lang="en-GB" sz="1800" b="1" dirty="0" smtClean="0"/>
              <a:t> osiguranja u %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906888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5940152" y="1916833"/>
          <a:ext cx="274664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4040188" cy="659352"/>
          </a:xfrm>
        </p:spPr>
        <p:txBody>
          <a:bodyPr/>
          <a:lstStyle/>
          <a:p>
            <a:r>
              <a:rPr lang="pl-PL" sz="1200" dirty="0" smtClean="0"/>
              <a:t>Udio premije u BDP u razdoblju 2003.- 2008. godine (%)</a:t>
            </a:r>
            <a:endParaRPr lang="en-GB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00" y="404664"/>
            <a:ext cx="4041775" cy="654843"/>
          </a:xfrm>
        </p:spPr>
        <p:txBody>
          <a:bodyPr>
            <a:normAutofit/>
          </a:bodyPr>
          <a:lstStyle/>
          <a:p>
            <a:r>
              <a:rPr lang="pl-PL" sz="1200" dirty="0" smtClean="0"/>
              <a:t>Premija po stanovniku u razdoblju 2003. - 2009. godine (u kn)</a:t>
            </a:r>
            <a:endParaRPr lang="en-GB" sz="1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</p:nvPr>
        </p:nvGraphicFramePr>
        <p:xfrm>
          <a:off x="395536" y="836712"/>
          <a:ext cx="4040188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4499992" y="836712"/>
          <a:ext cx="4041775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611560" y="5085184"/>
          <a:ext cx="604867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467544" y="45811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b="1" dirty="0" smtClean="0">
                <a:solidFill>
                  <a:schemeClr val="tx2"/>
                </a:solidFill>
              </a:rPr>
              <a:t>Premija po zaposlenom društvima za osig. u razdoblju 2003. - 2009. godine (u kn)</a:t>
            </a:r>
            <a:endParaRPr lang="en-GB" sz="1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572164"/>
          </a:xfrm>
        </p:spPr>
        <p:txBody>
          <a:bodyPr>
            <a:noAutofit/>
          </a:bodyPr>
          <a:lstStyle/>
          <a:p>
            <a:pPr>
              <a:buNone/>
            </a:pPr>
            <a:endParaRPr lang="hr-HR" sz="1800" dirty="0" smtClean="0"/>
          </a:p>
          <a:p>
            <a:pPr algn="just">
              <a:buNone/>
            </a:pPr>
            <a:r>
              <a:rPr lang="hr-HR" sz="2500" dirty="0" smtClean="0"/>
              <a:t>  </a:t>
            </a:r>
          </a:p>
          <a:p>
            <a:pPr algn="just">
              <a:buNone/>
            </a:pPr>
            <a:r>
              <a:rPr lang="hr-HR" sz="2500" b="1" dirty="0" smtClean="0"/>
              <a:t>	</a:t>
            </a:r>
            <a:endParaRPr lang="hr-HR" sz="2500" i="1" dirty="0" smtClean="0"/>
          </a:p>
          <a:p>
            <a:pPr algn="just">
              <a:buNone/>
            </a:pPr>
            <a:r>
              <a:rPr lang="hr-HR" sz="2500" i="1" dirty="0" smtClean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431666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Zakonski okvir djelatnosti osiguranja</a:t>
            </a:r>
            <a:r>
              <a:rPr lang="hr-HR" sz="2500" dirty="0" smtClean="0">
                <a:latin typeface="+mj-lt"/>
              </a:rPr>
              <a:t> 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0" y="1196752"/>
          <a:ext cx="9144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404664"/>
          <a:ext cx="8579296" cy="6264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HUO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2000" y="260648"/>
            <a:ext cx="762000" cy="673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/>
          <a:lstStyle/>
          <a:p>
            <a:r>
              <a:rPr lang="hr-HR" sz="2800" smtClean="0"/>
              <a:t>Hrvatski ured za osiguranje</a:t>
            </a:r>
            <a:endParaRPr lang="hr-HR" sz="2800" dirty="0"/>
          </a:p>
        </p:txBody>
      </p:sp>
      <p:graphicFrame>
        <p:nvGraphicFramePr>
          <p:cNvPr id="5" name="Dijagram 1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HUO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28384" y="620688"/>
            <a:ext cx="762000" cy="673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jagram 3"/>
          <p:cNvGraphicFramePr>
            <a:graphicFrameLocks noGrp="1"/>
          </p:cNvGraphicFramePr>
          <p:nvPr>
            <p:ph idx="1"/>
          </p:nvPr>
        </p:nvGraphicFramePr>
        <p:xfrm>
          <a:off x="323528" y="836712"/>
          <a:ext cx="8640960" cy="576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620688"/>
          <a:ext cx="8507288" cy="604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501122" cy="4925802"/>
          </a:xfrm>
        </p:spPr>
        <p:txBody>
          <a:bodyPr>
            <a:noAutofit/>
          </a:bodyPr>
          <a:lstStyle/>
          <a:p>
            <a:pPr algn="just"/>
            <a:endParaRPr lang="hr-HR" sz="1800" dirty="0" smtClean="0"/>
          </a:p>
          <a:p>
            <a:pPr marL="273050" indent="-273050" algn="just">
              <a:buFontTx/>
              <a:buChar char="-"/>
            </a:pPr>
            <a:r>
              <a:rPr lang="hr-HR" sz="2000" dirty="0" smtClean="0">
                <a:latin typeface="+mj-lt"/>
              </a:rPr>
              <a:t>Nakon podnošenja prijedloga za ocjenu suglasnosti zakona s Ustavom RH i pregovora s Ministarstvom turizma uslijedile su izmjene zakona</a:t>
            </a:r>
          </a:p>
          <a:p>
            <a:pPr marL="273050" indent="-273050" algn="just">
              <a:buFontTx/>
              <a:buChar char="-"/>
            </a:pPr>
            <a:endParaRPr lang="hr-HR" sz="2000" dirty="0" smtClean="0"/>
          </a:p>
          <a:p>
            <a:pPr marL="273050" indent="-273050" algn="just">
              <a:buFontTx/>
              <a:buChar char="-"/>
            </a:pPr>
            <a:endParaRPr lang="hr-HR" sz="2000" dirty="0" smtClean="0"/>
          </a:p>
          <a:p>
            <a:pPr marL="273050" indent="-273050" algn="just">
              <a:buFontTx/>
              <a:buChar char="-"/>
            </a:pPr>
            <a:endParaRPr lang="hr-HR" sz="2000" dirty="0" smtClean="0"/>
          </a:p>
          <a:p>
            <a:pPr marL="273050" indent="-273050" algn="just">
              <a:buFontTx/>
              <a:buChar char="-"/>
            </a:pPr>
            <a:endParaRPr lang="hr-HR" sz="2000" dirty="0" smtClean="0"/>
          </a:p>
          <a:p>
            <a:pPr marL="273050" indent="-273050" algn="just">
              <a:buFontTx/>
              <a:buChar char="-"/>
            </a:pPr>
            <a:endParaRPr lang="hr-HR" sz="2000" dirty="0" smtClean="0"/>
          </a:p>
          <a:p>
            <a:pPr marL="273050" indent="-273050" algn="just">
              <a:buFontTx/>
              <a:buChar char="-"/>
            </a:pPr>
            <a:endParaRPr lang="hr-HR" sz="2000" dirty="0" smtClean="0"/>
          </a:p>
          <a:p>
            <a:pPr marL="273050" indent="-273050" algn="just">
              <a:buFontTx/>
              <a:buChar char="-"/>
            </a:pPr>
            <a:endParaRPr lang="hr-HR" sz="2000" dirty="0" smtClean="0"/>
          </a:p>
          <a:p>
            <a:pPr marL="273050" indent="-273050" algn="just">
              <a:buFontTx/>
              <a:buChar char="-"/>
            </a:pPr>
            <a:endParaRPr lang="hr-HR" sz="2000" dirty="0" smtClean="0"/>
          </a:p>
          <a:p>
            <a:pPr marL="273050" indent="-273050" algn="just">
              <a:buFontTx/>
              <a:buChar char="-"/>
            </a:pPr>
            <a:endParaRPr lang="hr-HR" sz="2000" dirty="0" smtClean="0"/>
          </a:p>
          <a:p>
            <a:pPr marL="273050" indent="-273050" algn="just">
              <a:buFontTx/>
              <a:buChar char="-"/>
            </a:pPr>
            <a:endParaRPr lang="hr-HR" sz="2000" dirty="0" smtClean="0"/>
          </a:p>
          <a:p>
            <a:pPr marL="273050" indent="-273050" algn="just">
              <a:buFontTx/>
              <a:buChar char="-"/>
            </a:pPr>
            <a:endParaRPr lang="hr-HR" sz="2000" dirty="0" smtClean="0"/>
          </a:p>
          <a:p>
            <a:pPr marL="273050" indent="-273050" algn="just">
              <a:buFontTx/>
              <a:buChar char="-"/>
            </a:pPr>
            <a:endParaRPr lang="hr-HR" sz="2000" dirty="0" smtClean="0"/>
          </a:p>
          <a:p>
            <a:pPr marL="273050" indent="-273050" algn="just">
              <a:buNone/>
            </a:pPr>
            <a:r>
              <a:rPr lang="hr-HR" sz="1800" dirty="0" smtClean="0"/>
              <a:t>    </a:t>
            </a:r>
          </a:p>
          <a:p>
            <a:pPr lvl="0" algn="just">
              <a:buNone/>
            </a:pPr>
            <a:r>
              <a:rPr lang="hr-HR" sz="1600" b="1" dirty="0" smtClean="0"/>
              <a:t> 	</a:t>
            </a:r>
            <a:endParaRPr lang="hr-HR" sz="1700" dirty="0" smtClean="0">
              <a:latin typeface="+mj-lt"/>
            </a:endParaRPr>
          </a:p>
          <a:p>
            <a:pPr algn="just"/>
            <a:endParaRPr lang="hr-HR" sz="1700" dirty="0" smtClean="0">
              <a:latin typeface="+mj-lt"/>
            </a:endParaRPr>
          </a:p>
          <a:p>
            <a:pPr algn="just"/>
            <a:endParaRPr lang="hr-HR" sz="1700" dirty="0" smtClean="0">
              <a:latin typeface="+mj-lt"/>
            </a:endParaRPr>
          </a:p>
          <a:p>
            <a:pPr algn="just"/>
            <a:endParaRPr lang="hr-HR" sz="1700" dirty="0" smtClean="0">
              <a:latin typeface="+mj-lt"/>
            </a:endParaRPr>
          </a:p>
          <a:p>
            <a:pPr algn="just"/>
            <a:endParaRPr lang="hr-HR" sz="1700" dirty="0" smtClean="0">
              <a:latin typeface="+mj-lt"/>
            </a:endParaRPr>
          </a:p>
          <a:p>
            <a:pPr algn="just"/>
            <a:endParaRPr lang="hr-HR" sz="1700" dirty="0" smtClean="0">
              <a:latin typeface="+mj-lt"/>
            </a:endParaRPr>
          </a:p>
          <a:p>
            <a:pPr algn="just"/>
            <a:endParaRPr lang="hr-HR" sz="1700" dirty="0" smtClean="0">
              <a:latin typeface="+mj-lt"/>
            </a:endParaRPr>
          </a:p>
          <a:p>
            <a:pPr algn="just"/>
            <a:endParaRPr lang="hr-HR" sz="1700" dirty="0" smtClean="0">
              <a:latin typeface="+mj-lt"/>
            </a:endParaRPr>
          </a:p>
          <a:p>
            <a:pPr algn="just"/>
            <a:endParaRPr lang="hr-HR" sz="1700" dirty="0" smtClean="0">
              <a:latin typeface="+mj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475656"/>
          </a:xfrm>
        </p:spPr>
        <p:txBody>
          <a:bodyPr>
            <a:noAutofit/>
          </a:bodyPr>
          <a:lstStyle/>
          <a:p>
            <a:r>
              <a:rPr lang="hr-HR" sz="2300" b="1" dirty="0" smtClean="0"/>
              <a:t/>
            </a:r>
            <a:br>
              <a:rPr lang="hr-HR" sz="2300" b="1" dirty="0" smtClean="0"/>
            </a:br>
            <a:r>
              <a:rPr lang="hr-HR" sz="2300" b="1" dirty="0" smtClean="0"/>
              <a:t/>
            </a:r>
            <a:br>
              <a:rPr lang="hr-HR" sz="2300" b="1" dirty="0" smtClean="0"/>
            </a:br>
            <a:r>
              <a:rPr lang="hr-HR" sz="2300" b="1" dirty="0" smtClean="0"/>
              <a:t/>
            </a:r>
            <a:br>
              <a:rPr lang="hr-HR" sz="2300" b="1" dirty="0" smtClean="0"/>
            </a:br>
            <a:r>
              <a:rPr lang="hr-HR" sz="2300" b="1" dirty="0" smtClean="0"/>
              <a:t/>
            </a:r>
            <a:br>
              <a:rPr lang="hr-HR" sz="2300" b="1" dirty="0" smtClean="0"/>
            </a:br>
            <a:r>
              <a:rPr lang="hr-HR" sz="2300" b="1" dirty="0" smtClean="0"/>
              <a:t/>
            </a:r>
            <a:br>
              <a:rPr lang="hr-HR" sz="2300" b="1" dirty="0" smtClean="0"/>
            </a:br>
            <a:r>
              <a:rPr lang="hr-HR" sz="2300" b="1" dirty="0" smtClean="0"/>
              <a:t/>
            </a:r>
            <a:br>
              <a:rPr lang="hr-HR" sz="2300" b="1" dirty="0" smtClean="0"/>
            </a:br>
            <a:r>
              <a:rPr lang="hr-HR" sz="2300" b="1" dirty="0" smtClean="0"/>
              <a:t/>
            </a:r>
            <a:br>
              <a:rPr lang="hr-HR" sz="2300" b="1" dirty="0" smtClean="0"/>
            </a:br>
            <a:r>
              <a:rPr lang="hr-HR" sz="2300" b="1" dirty="0" smtClean="0"/>
              <a:t/>
            </a:r>
            <a:br>
              <a:rPr lang="hr-HR" sz="2300" b="1" dirty="0" smtClean="0"/>
            </a:br>
            <a:r>
              <a:rPr lang="hr-HR" sz="2300" b="1" dirty="0" smtClean="0"/>
              <a:t/>
            </a:r>
            <a:br>
              <a:rPr lang="hr-HR" sz="2300" b="1" dirty="0" smtClean="0"/>
            </a:br>
            <a:r>
              <a:rPr lang="hr-HR" sz="2300" b="1" dirty="0" smtClean="0"/>
              <a:t/>
            </a:r>
            <a:br>
              <a:rPr lang="hr-HR" sz="2300" b="1" dirty="0" smtClean="0"/>
            </a:br>
            <a:r>
              <a:rPr lang="hr-HR" sz="2300" b="1" dirty="0" smtClean="0"/>
              <a:t>ZAKON O ČLANARINAMA U TURISTIČKIM ZAJEDNICAMA – obveza financiranja turističkih zajednica od strane osiguratelja u 2009. – 0,25% ukupnog prihoda osiguratelja</a:t>
            </a:r>
            <a:br>
              <a:rPr lang="hr-HR" sz="2300" b="1" dirty="0" smtClean="0"/>
            </a:br>
            <a:r>
              <a:rPr lang="hr-HR" sz="2200" b="1" dirty="0" smtClean="0"/>
              <a:t/>
            </a:r>
            <a:br>
              <a:rPr lang="hr-HR" sz="2200" b="1" dirty="0" smtClean="0"/>
            </a:br>
            <a:endParaRPr lang="en-GB" sz="2200" b="1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51520" y="3140968"/>
          <a:ext cx="856895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492664"/>
          </a:xfrm>
        </p:spPr>
        <p:txBody>
          <a:bodyPr>
            <a:normAutofit/>
          </a:bodyPr>
          <a:lstStyle/>
          <a:p>
            <a:r>
              <a:rPr lang="hr-HR" sz="2400" dirty="0" smtClean="0"/>
              <a:t>Tržište osiguranja u svijetu</a:t>
            </a:r>
            <a:endParaRPr lang="hr-HR" sz="2400" dirty="0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835696" y="1412776"/>
          <a:ext cx="5273675" cy="4095750"/>
        </p:xfrm>
        <a:graphic>
          <a:graphicData uri="http://schemas.openxmlformats.org/presentationml/2006/ole">
            <p:oleObj spid="_x0000_s37891" name="Dokument" r:id="rId3" imgW="5273046" imgH="4095845" progId="Word.Document.12">
              <p:embed/>
            </p:oleObj>
          </a:graphicData>
        </a:graphic>
      </p:graphicFrame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23528" y="5543654"/>
            <a:ext cx="81003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Udjel hrvatske industrije osiguranja u ukupnoj svjetskoj premiji u 2009. iznosio je 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0,04%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i po visini premije osiguranja 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Republika Hrvatska je 55 zemlja na svijetu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sz="1600" dirty="0" smtClean="0"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Hrvatsko tržište osiguranja ima udjel od 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0,12% u  ukupnoj premiji zemlja Europske unije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. </a:t>
            </a:r>
            <a:endParaRPr kumimoji="0" lang="hr-H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0"/>
            <a:ext cx="9612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inkTgt spid="_x0000_s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inkTgt spid="_x0000_s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inkTgt spid="_x0000_s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inkTgt spid="_x0000_s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inkTgt spid="_x0000_s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inkTgt spid="_x0000_s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inkTgt spid="_x0000_s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inkTgt spid="_x0000_s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inkTgt spid="_x0000_s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1143000"/>
          </a:xfrm>
        </p:spPr>
        <p:txBody>
          <a:bodyPr/>
          <a:lstStyle/>
          <a:p>
            <a:r>
              <a:rPr lang="hr-HR" sz="3000" dirty="0" smtClean="0">
                <a:latin typeface="Arial" charset="0"/>
              </a:rPr>
              <a:t>Zakon o obveznom zdravstvenom osiguranju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5500702"/>
          </a:xfrm>
        </p:spPr>
        <p:txBody>
          <a:bodyPr/>
          <a:lstStyle/>
          <a:p>
            <a:pPr algn="just"/>
            <a:endParaRPr lang="hr-HR" sz="1600" dirty="0" smtClean="0"/>
          </a:p>
          <a:p>
            <a:pPr lvl="0" algn="just"/>
            <a:endParaRPr lang="hr-HR" sz="1600" dirty="0" smtClean="0"/>
          </a:p>
          <a:p>
            <a:pPr lvl="0" algn="just">
              <a:buNone/>
            </a:pPr>
            <a:r>
              <a:rPr lang="hr-HR" sz="1600" dirty="0" smtClean="0"/>
              <a:t>	</a:t>
            </a:r>
            <a:endParaRPr lang="hr-HR" sz="2400" dirty="0" smtClean="0"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71472" y="357166"/>
            <a:ext cx="350046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 8"/>
          <p:cNvGraphicFramePr/>
          <p:nvPr/>
        </p:nvGraphicFramePr>
        <p:xfrm>
          <a:off x="395536" y="1268760"/>
          <a:ext cx="831986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1331640" y="3861048"/>
          <a:ext cx="6646014" cy="29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4043CA-79C4-430E-A58E-FABAAC154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>
                                            <p:graphicEl>
                                              <a:dgm id="{DC4043CA-79C4-430E-A58E-FABAAC154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EEF1A11-82CE-4542-8799-7837EC9C5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6EEF1A11-82CE-4542-8799-7837EC9C5B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1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510334"/>
          </a:xfrm>
        </p:spPr>
        <p:txBody>
          <a:bodyPr>
            <a:normAutofit/>
          </a:bodyPr>
          <a:lstStyle/>
          <a:p>
            <a:r>
              <a:rPr lang="hr-HR" sz="2200" b="1" dirty="0" smtClean="0"/>
              <a:t>Pregled isplaćenih iznosa – 2005.-2010</a:t>
            </a:r>
            <a:r>
              <a:rPr lang="hr-HR" sz="2200" dirty="0" smtClean="0"/>
              <a:t>.</a:t>
            </a:r>
            <a:endParaRPr lang="en-GB" sz="2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0" y="692696"/>
          <a:ext cx="914400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0" y="692696"/>
          <a:ext cx="609600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0" y="2060848"/>
          <a:ext cx="609600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51520" y="0"/>
          <a:ext cx="871296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615394" cy="557214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endParaRPr lang="hr-HR" dirty="0" smtClean="0"/>
          </a:p>
          <a:p>
            <a:pPr algn="ctr" fontAlgn="auto">
              <a:spcAft>
                <a:spcPts val="0"/>
              </a:spcAft>
              <a:buNone/>
              <a:defRPr/>
            </a:pPr>
            <a:endParaRPr lang="hr-HR" dirty="0" smtClean="0"/>
          </a:p>
          <a:p>
            <a:pPr algn="ctr" fontAlgn="auto">
              <a:spcAft>
                <a:spcPts val="0"/>
              </a:spcAft>
              <a:buNone/>
              <a:defRPr/>
            </a:pPr>
            <a:endParaRPr lang="hr-HR" dirty="0" smtClean="0"/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hr-HR" sz="6500" dirty="0" smtClean="0">
                <a:latin typeface="+mj-lt"/>
              </a:rPr>
              <a:t>	</a:t>
            </a:r>
            <a:r>
              <a:rPr lang="hr-HR" sz="3500" dirty="0" smtClean="0">
                <a:latin typeface="+mj-lt"/>
              </a:rPr>
              <a:t>Zahvaljujem na pozornosti!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492664"/>
          </a:xfrm>
        </p:spPr>
        <p:txBody>
          <a:bodyPr>
            <a:normAutofit/>
          </a:bodyPr>
          <a:lstStyle/>
          <a:p>
            <a:r>
              <a:rPr lang="hr-HR" sz="2400" dirty="0" smtClean="0"/>
              <a:t>Tržište osiguranja u svijetu</a:t>
            </a:r>
            <a:endParaRPr lang="hr-HR" sz="2400" dirty="0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760413" y="1778124"/>
          <a:ext cx="7467012" cy="4675212"/>
        </p:xfrm>
        <a:graphic>
          <a:graphicData uri="http://schemas.openxmlformats.org/presentationml/2006/ole">
            <p:oleObj spid="_x0000_s48131" name="Dokument" r:id="rId3" imgW="5409452" imgH="338175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r>
              <a:rPr lang="hr-HR" sz="2400" dirty="0" smtClean="0"/>
              <a:t>Tržište osiguranja u Europskoj uniji - oporavak</a:t>
            </a:r>
            <a:endParaRPr lang="hr-HR" sz="24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77007" y="1502560"/>
          <a:ext cx="6979369" cy="5382824"/>
        </p:xfrm>
        <a:graphic>
          <a:graphicData uri="http://schemas.openxmlformats.org/presentationml/2006/ole">
            <p:oleObj spid="_x0000_s1026" name="Dokument" r:id="rId3" imgW="5422769" imgH="4172034" progId="Word.Document.12">
              <p:embed/>
            </p:oleObj>
          </a:graphicData>
        </a:graphic>
      </p:graphicFrame>
      <p:grpSp>
        <p:nvGrpSpPr>
          <p:cNvPr id="4" name="Grupa 3"/>
          <p:cNvGrpSpPr/>
          <p:nvPr/>
        </p:nvGrpSpPr>
        <p:grpSpPr>
          <a:xfrm>
            <a:off x="8100392" y="1124744"/>
            <a:ext cx="885010" cy="885010"/>
            <a:chOff x="205248" y="909"/>
            <a:chExt cx="885010" cy="885010"/>
          </a:xfrm>
        </p:grpSpPr>
        <p:sp>
          <p:nvSpPr>
            <p:cNvPr id="5" name="Elipsa 4"/>
            <p:cNvSpPr/>
            <p:nvPr/>
          </p:nvSpPr>
          <p:spPr>
            <a:xfrm>
              <a:off x="205248" y="909"/>
              <a:ext cx="885010" cy="88501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ipsa 4"/>
            <p:cNvSpPr/>
            <p:nvPr/>
          </p:nvSpPr>
          <p:spPr>
            <a:xfrm>
              <a:off x="334855" y="130516"/>
              <a:ext cx="625796" cy="625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400" kern="1200" dirty="0"/>
                <a:t>+</a:t>
              </a:r>
              <a:endParaRPr lang="en-GB" sz="44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DRUŠTVA ZA OSIGURANJE I REOSIGURANJE U 2009.</a:t>
            </a:r>
            <a:endParaRPr lang="en-GB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13690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67544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*Osiguranje Zagreb d.d od 20. studenog 2009. posluje pod imenom Basler osiguranje Zagreb d.d.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**Basler osiguranje d.d. i Basler životno osiguranje d.d. su s danom 15. veljače 2010. pripojeni društvu Basler osiguranje Zagreb d.d.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b="1" dirty="0" smtClean="0"/>
              <a:t>Zaračunata bruto premija osiguranja od 2003.- 2009. godine </a:t>
            </a:r>
            <a:r>
              <a:rPr lang="hr-HR" sz="1800" dirty="0" smtClean="0"/>
              <a:t/>
            </a:r>
            <a:br>
              <a:rPr lang="hr-HR" sz="1800" dirty="0" smtClean="0"/>
            </a:br>
            <a:endParaRPr lang="en-GB" sz="1800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quarter" idx="2"/>
          </p:nvPr>
        </p:nvGraphicFramePr>
        <p:xfrm>
          <a:off x="457200" y="2514600"/>
          <a:ext cx="3754760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3"/>
          <p:cNvGraphicFramePr>
            <a:graphicFrameLocks noGrp="1"/>
          </p:cNvGraphicFramePr>
          <p:nvPr>
            <p:ph sz="quarter" idx="4"/>
          </p:nvPr>
        </p:nvGraphicFramePr>
        <p:xfrm>
          <a:off x="4283969" y="2514600"/>
          <a:ext cx="4402832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6444208" y="332656"/>
          <a:ext cx="2446020" cy="225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/>
          <p:cNvSpPr/>
          <p:nvPr/>
        </p:nvSpPr>
        <p:spPr>
          <a:xfrm>
            <a:off x="1331640" y="3284984"/>
            <a:ext cx="10390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u tisućama kn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hr-HR" sz="1800" b="1" dirty="0" smtClean="0"/>
              <a:t>Ukupno zaračunata bruto premija  - pregled po društvima</a:t>
            </a:r>
            <a:endParaRPr lang="en-GB" sz="1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err="1" smtClean="0"/>
              <a:t>Struktura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ukupne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premije</a:t>
            </a:r>
            <a:r>
              <a:rPr lang="en-GB" sz="1800" b="1" dirty="0" smtClean="0"/>
              <a:t> osiguranja </a:t>
            </a:r>
            <a:r>
              <a:rPr lang="en-GB" sz="1800" b="1" dirty="0" err="1" smtClean="0"/>
              <a:t>po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skupinama</a:t>
            </a:r>
            <a:r>
              <a:rPr lang="en-GB" sz="1800" b="1" dirty="0" smtClean="0"/>
              <a:t> osiguranja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</p:nvPr>
        </p:nvGraphicFramePr>
        <p:xfrm>
          <a:off x="457200" y="2204864"/>
          <a:ext cx="224259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3275856" y="2132856"/>
          <a:ext cx="5410945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6372200" y="116632"/>
          <a:ext cx="2446020" cy="2126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2399</TotalTime>
  <Words>1231</Words>
  <Application>Microsoft Office PowerPoint</Application>
  <PresentationFormat>On-screen Show (4:3)</PresentationFormat>
  <Paragraphs>239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Flow</vt:lpstr>
      <vt:lpstr>Dokument</vt:lpstr>
      <vt:lpstr>Hrvatska – tržište osiguranja na putu ka Europskoj uniji</vt:lpstr>
      <vt:lpstr>Tržište osiguranja u svijetu</vt:lpstr>
      <vt:lpstr>Tržište osiguranja u svijetu</vt:lpstr>
      <vt:lpstr>Tržište osiguranja u Europskoj uniji - oporavak</vt:lpstr>
      <vt:lpstr>DRUŠTVA ZA OSIGURANJE I REOSIGURANJE U 2009.</vt:lpstr>
      <vt:lpstr>Slide 6</vt:lpstr>
      <vt:lpstr>Zaračunata bruto premija osiguranja od 2003.- 2009. godine  </vt:lpstr>
      <vt:lpstr>Ukupno zaračunata bruto premija  - pregled po društvima</vt:lpstr>
      <vt:lpstr>Struktura ukupne premije osiguranja po skupinama osiguranja </vt:lpstr>
      <vt:lpstr>Zaračunata bruto premija neživotnih  i životnih osiguranja u periodu 2003. – 2009.</vt:lpstr>
      <vt:lpstr>Rast premije životnih i neživotnih osiguranja u % </vt:lpstr>
      <vt:lpstr>Slide 12</vt:lpstr>
      <vt:lpstr>Slide 13</vt:lpstr>
      <vt:lpstr>Slide 14</vt:lpstr>
      <vt:lpstr>Hrvatski ured za osiguranje</vt:lpstr>
      <vt:lpstr>Slide 16</vt:lpstr>
      <vt:lpstr>Slide 17</vt:lpstr>
      <vt:lpstr>Slide 18</vt:lpstr>
      <vt:lpstr>          ZAKON O ČLANARINAMA U TURISTIČKIM ZAJEDNICAMA – obveza financiranja turističkih zajednica od strane osiguratelja u 2009. – 0,25% ukupnog prihoda osiguratelja  </vt:lpstr>
      <vt:lpstr>Slide 20</vt:lpstr>
      <vt:lpstr>Zakon o obveznom zdravstvenom osiguranju</vt:lpstr>
      <vt:lpstr>Pregled isplaćenih iznosa – 2005.-2010.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Tržište osiguranja u RH - 2009</dc:title>
  <dc:creator>Mihaela Premor Andrijanić</dc:creator>
  <cp:lastModifiedBy>hpaukovic</cp:lastModifiedBy>
  <cp:revision>73</cp:revision>
  <dcterms:created xsi:type="dcterms:W3CDTF">2010-10-04T12:44:41Z</dcterms:created>
  <dcterms:modified xsi:type="dcterms:W3CDTF">2010-12-03T21:47:20Z</dcterms:modified>
</cp:coreProperties>
</file>